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8"/>
  </p:notesMasterIdLst>
  <p:sldIdLst>
    <p:sldId id="279" r:id="rId2"/>
    <p:sldId id="281" r:id="rId3"/>
    <p:sldId id="282" r:id="rId4"/>
    <p:sldId id="286" r:id="rId5"/>
    <p:sldId id="283" r:id="rId6"/>
    <p:sldId id="284" r:id="rId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33"/>
    <a:srgbClr val="800000"/>
    <a:srgbClr val="0000FF"/>
    <a:srgbClr val="993300"/>
    <a:srgbClr val="C0C0C0"/>
    <a:srgbClr val="969696"/>
    <a:srgbClr val="0033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9" autoAdjust="0"/>
    <p:restoredTop sz="94667" autoAdjust="0"/>
  </p:normalViewPr>
  <p:slideViewPr>
    <p:cSldViewPr snapToGrid="0">
      <p:cViewPr>
        <p:scale>
          <a:sx n="90" d="100"/>
          <a:sy n="90" d="100"/>
        </p:scale>
        <p:origin x="-146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6958AB0-3769-4890-B2CC-52550B38804F}" type="datetimeFigureOut">
              <a:rPr lang="el-GR"/>
              <a:pPr>
                <a:defRPr/>
              </a:pPr>
              <a:t>30/11/2015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0D85855-6EF1-45DD-8CB2-5475E9E252C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31747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1749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Arial" charset="0"/>
              </a:endParaRPr>
            </a:p>
          </p:txBody>
        </p:sp>
      </p:grpSp>
      <p:sp>
        <p:nvSpPr>
          <p:cNvPr id="317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5968CB8-013D-49A1-99FE-D7E67C341FCB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5CA268-210E-4F49-A6AB-64BBF014A9E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59F86-388B-4ECD-96AE-6184E3BC5C10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EF497-6A62-45DD-A101-931C528A9DA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1DAC1A-F7AE-4C9A-9865-EED87AFB7E6C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81CC4-247A-422F-82EA-8C335B6F71A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Τίτλος, 2 Αντικείμενα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68BD98-233C-4E20-8EAD-9953700AA1A2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F43B64-4D19-49EB-B94E-7775C5A6AF1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B9F2CBF-B17A-43A1-9D9C-C4EFFDFB5B1C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1E097D6-7FA7-4A07-9EFD-942BF992DA8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46041-03EA-45FB-AD5A-3C8E0B82B572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4C7FA-A30C-42B6-81EF-35AD6A9BDF5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52133-49B4-4151-B9E8-4EEC8B8C70A5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77BA5-BEF5-4CC6-B9BC-31566E6FE62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2FA43-0761-4A72-8042-6B3CF3730A36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397EA-E888-44E5-B00A-F2849E149D0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0DFD7-6D17-44FD-9345-CAA3DBC1CA4D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DACD4-5428-4323-95D6-60976D5F177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1329F-4594-4224-8D06-A4D7A753DB84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B8B6C-DBE4-4F36-A2C3-CBB1D99E2B8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BFFA87-3DFB-47F8-A27D-BC3DF489C869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897F3-21F3-4E56-BF3A-510CBB11F4E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98222-966C-45E2-9AE5-9D974CF19E09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86073-D3ED-4ADC-A214-AFF86883AF4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AF712-DF26-4F16-8DED-22BF5BBF0306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2EE83-BA5D-465D-97EE-F371BB1160E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3072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072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Arial" charset="0"/>
              </a:endParaRPr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C451285-CE5E-4CD0-BA56-A6826AF972DB}" type="datetimeFigureOut">
              <a:rPr lang="el-GR"/>
              <a:pPr/>
              <a:t>30/11/2015</a:t>
            </a:fld>
            <a:endParaRPr lang="el-GR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l-GR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964B17-7CC8-41D3-96DC-22C4E547DFE0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463" y="1739900"/>
            <a:ext cx="8132762" cy="5118100"/>
          </a:xfrm>
          <a:prstGeom prst="rect">
            <a:avLst/>
          </a:prstGeom>
          <a:solidFill>
            <a:schemeClr val="bg1"/>
          </a:solidFill>
          <a:ln>
            <a:solidFill>
              <a:srgbClr val="9900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l-GR" sz="2000" b="1">
                <a:solidFill>
                  <a:srgbClr val="000000"/>
                </a:solidFill>
                <a:latin typeface="Calibri" pitchFamily="34" charset="0"/>
              </a:rPr>
              <a:t>Κοινωνική έρευνα για άτομα με αναπηρίες. Αύξηση ποσοστών αναπηρίας την τετραετία 2010-2014 σε Δικαιούχους Μειωμένου Εισιτηρίου της Περιφερειακής Ενότητας Ρεθύμνου.</a:t>
            </a:r>
          </a:p>
          <a:p>
            <a:pPr algn="ctr"/>
            <a:endParaRPr lang="el-GR" sz="20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l-GR" sz="1600" b="1">
                <a:solidFill>
                  <a:srgbClr val="000000"/>
                </a:solidFill>
                <a:latin typeface="Calibri" pitchFamily="34" charset="0"/>
              </a:rPr>
              <a:t>Μαρκάκη Καλλιόπη</a:t>
            </a:r>
            <a:r>
              <a:rPr lang="el-GR" sz="1600" b="1" baseline="3000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el-GR" sz="1600" b="1">
                <a:solidFill>
                  <a:srgbClr val="000000"/>
                </a:solidFill>
                <a:latin typeface="Calibri" pitchFamily="34" charset="0"/>
              </a:rPr>
              <a:t> ,</a:t>
            </a:r>
            <a:r>
              <a:rPr lang="el-GR" sz="1600" b="1" baseline="300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1600" b="1">
                <a:solidFill>
                  <a:srgbClr val="000000"/>
                </a:solidFill>
                <a:latin typeface="Calibri" pitchFamily="34" charset="0"/>
              </a:rPr>
              <a:t> Αραμπατζόγλου Έλλη</a:t>
            </a:r>
            <a:r>
              <a:rPr lang="el-GR" sz="1600" b="1" baseline="30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l-GR" sz="1600" b="1">
                <a:solidFill>
                  <a:srgbClr val="000000"/>
                </a:solidFill>
                <a:latin typeface="Calibri" pitchFamily="34" charset="0"/>
              </a:rPr>
              <a:t> , Κυμιωνή Ειρήνη</a:t>
            </a:r>
            <a:r>
              <a:rPr lang="el-GR" sz="1600" b="1" baseline="30000">
                <a:solidFill>
                  <a:srgbClr val="000000"/>
                </a:solidFill>
                <a:latin typeface="Calibri" pitchFamily="34" charset="0"/>
              </a:rPr>
              <a:t>3 </a:t>
            </a:r>
            <a:r>
              <a:rPr lang="el-GR" sz="1600" b="1">
                <a:solidFill>
                  <a:srgbClr val="000000"/>
                </a:solidFill>
                <a:latin typeface="Calibri" pitchFamily="34" charset="0"/>
              </a:rPr>
              <a:t> , Παυλάκη Κωνσταντία</a:t>
            </a:r>
            <a:r>
              <a:rPr lang="el-GR" sz="1600" b="1" baseline="30000">
                <a:solidFill>
                  <a:srgbClr val="000000"/>
                </a:solidFill>
                <a:latin typeface="Calibri" pitchFamily="34" charset="0"/>
              </a:rPr>
              <a:t>4 </a:t>
            </a:r>
            <a:r>
              <a:rPr lang="el-GR" sz="1600" b="1">
                <a:solidFill>
                  <a:srgbClr val="000000"/>
                </a:solidFill>
                <a:latin typeface="Calibri" pitchFamily="34" charset="0"/>
              </a:rPr>
              <a:t> και Καββάλου Μαρία</a:t>
            </a:r>
            <a:r>
              <a:rPr lang="el-GR" sz="1600" b="1" baseline="30000">
                <a:solidFill>
                  <a:srgbClr val="000000"/>
                </a:solidFill>
                <a:latin typeface="Calibri" pitchFamily="34" charset="0"/>
              </a:rPr>
              <a:t>5</a:t>
            </a:r>
          </a:p>
          <a:p>
            <a:pPr algn="ctr"/>
            <a:endParaRPr lang="el-GR" sz="1600" b="1" baseline="300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l-GR" sz="1600" b="1" baseline="300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l-GR" sz="1600" b="1">
                <a:solidFill>
                  <a:srgbClr val="000000"/>
                </a:solidFill>
                <a:latin typeface="Calibri" pitchFamily="34" charset="0"/>
              </a:rPr>
              <a:t>1,2,3. </a:t>
            </a:r>
            <a:r>
              <a:rPr lang="el-GR" sz="1200" b="1">
                <a:solidFill>
                  <a:srgbClr val="000000"/>
                </a:solidFill>
                <a:latin typeface="Calibri" pitchFamily="34" charset="0"/>
              </a:rPr>
              <a:t>Δ/νση Δημόσιας Υγείας &amp; Κοινωνικής Μέριμνας ΠΕ Ρεθύμνου, 3. Πανεπιστήμιο Κρήτης, 4. Γενικό Νοσοκομείο</a:t>
            </a:r>
          </a:p>
          <a:p>
            <a:pPr algn="ctr"/>
            <a:r>
              <a:rPr lang="el-GR" sz="1200" b="1">
                <a:solidFill>
                  <a:srgbClr val="000000"/>
                </a:solidFill>
                <a:latin typeface="Calibri" pitchFamily="34" charset="0"/>
              </a:rPr>
              <a:t>Ρεθύμνου</a:t>
            </a:r>
          </a:p>
          <a:p>
            <a:pPr algn="ctr"/>
            <a:endParaRPr lang="el-GR" sz="12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l-GR" sz="12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l-GR" sz="12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l-GR" sz="12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l-GR" sz="20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l-GR" sz="20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l-GR" sz="20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l-GR" sz="20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l-GR" sz="20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l-GR">
              <a:solidFill>
                <a:srgbClr val="000000"/>
              </a:solidFill>
              <a:latin typeface="Minion Pro Med" pitchFamily="18" charset="0"/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7573963" y="552450"/>
            <a:ext cx="1001712" cy="419100"/>
          </a:xfrm>
          <a:prstGeom prst="rect">
            <a:avLst/>
          </a:prstGeom>
          <a:solidFill>
            <a:schemeClr val="bg1"/>
          </a:solidFill>
          <a:ln w="635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l-GR" altLang="en-US" sz="2100" b="1">
                <a:solidFill>
                  <a:srgbClr val="800000"/>
                </a:solidFill>
                <a:latin typeface="Arial" charset="0"/>
              </a:rPr>
              <a:t>ΑΑ0</a:t>
            </a:r>
            <a:r>
              <a:rPr lang="en-US" altLang="en-US" sz="2100" b="1">
                <a:solidFill>
                  <a:srgbClr val="800000"/>
                </a:solidFill>
                <a:latin typeface="Arial" charset="0"/>
              </a:rPr>
              <a:t>0</a:t>
            </a:r>
            <a:endParaRPr lang="el-GR" altLang="en-US" sz="2100">
              <a:latin typeface="Arial" charset="0"/>
            </a:endParaRPr>
          </a:p>
        </p:txBody>
      </p:sp>
      <p:pic>
        <p:nvPicPr>
          <p:cNvPr id="2060" name="Picture 4" descr="cr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4684713"/>
            <a:ext cx="798512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Group 6"/>
          <p:cNvGrpSpPr>
            <a:grpSpLocks noChangeAspect="1"/>
          </p:cNvGrpSpPr>
          <p:nvPr/>
        </p:nvGrpSpPr>
        <p:grpSpPr bwMode="auto">
          <a:xfrm>
            <a:off x="5792788" y="4979988"/>
            <a:ext cx="2619375" cy="1404937"/>
            <a:chOff x="2412" y="0"/>
            <a:chExt cx="2034" cy="936"/>
          </a:xfrm>
        </p:grpSpPr>
        <p:sp>
          <p:nvSpPr>
            <p:cNvPr id="2055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12" y="0"/>
              <a:ext cx="2034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2" y="0"/>
              <a:ext cx="2035" cy="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10313"/>
            <a:ext cx="87645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7912100" y="6403975"/>
            <a:ext cx="852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l-GR" altLang="en-US" sz="1700" b="1">
                <a:solidFill>
                  <a:srgbClr val="800000"/>
                </a:solidFill>
                <a:latin typeface="Arial" charset="0"/>
              </a:rPr>
              <a:t>ΑΑ00</a:t>
            </a:r>
            <a:r>
              <a:rPr lang="el-GR" altLang="en-US" sz="1700">
                <a:latin typeface="Arial" charset="0"/>
              </a:rPr>
              <a:t>  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713" y="6383338"/>
            <a:ext cx="395287" cy="365125"/>
          </a:xfrm>
          <a:noFill/>
        </p:spPr>
        <p:txBody>
          <a:bodyPr anchor="ctr"/>
          <a:lstStyle/>
          <a:p>
            <a:pPr algn="ctr">
              <a:buClr>
                <a:schemeClr val="tx2"/>
              </a:buClr>
              <a:buSzPct val="70000"/>
            </a:pPr>
            <a:fld id="{317836E9-5C11-432E-94B7-8D856BA84450}" type="slidenum">
              <a:rPr lang="el-GR" altLang="en-US">
                <a:solidFill>
                  <a:srgbClr val="898989"/>
                </a:solidFill>
                <a:latin typeface="Arial" charset="0"/>
              </a:rPr>
              <a:pPr algn="ctr">
                <a:buClr>
                  <a:schemeClr val="tx2"/>
                </a:buClr>
                <a:buSzPct val="70000"/>
              </a:pPr>
              <a:t>2</a:t>
            </a:fld>
            <a:endParaRPr lang="el-GR" altLang="en-US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3063875"/>
            <a:ext cx="4302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228600" algn="l"/>
                <a:tab pos="342900" algn="l"/>
              </a:tabLst>
            </a:pPr>
            <a:endParaRPr lang="el-GR" sz="1400" b="1" u="sng">
              <a:latin typeface="Arial" charset="0"/>
            </a:endParaRPr>
          </a:p>
          <a:p>
            <a:pPr algn="ctr" eaLnBrk="0" hangingPunct="0">
              <a:tabLst>
                <a:tab pos="228600" algn="l"/>
                <a:tab pos="342900" algn="l"/>
              </a:tabLst>
            </a:pPr>
            <a:endParaRPr lang="el-GR" sz="1400">
              <a:latin typeface="Arial" charset="0"/>
            </a:endParaRPr>
          </a:p>
          <a:p>
            <a:pPr algn="ctr" eaLnBrk="0" hangingPunct="0">
              <a:tabLst>
                <a:tab pos="228600" algn="l"/>
                <a:tab pos="342900" algn="l"/>
              </a:tabLst>
            </a:pPr>
            <a:r>
              <a:rPr lang="el-GR" sz="1400">
                <a:latin typeface="Arial" charset="0"/>
              </a:rPr>
              <a:t>     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190500" y="376238"/>
            <a:ext cx="8248650" cy="2185987"/>
          </a:xfrm>
        </p:spPr>
        <p:txBody>
          <a:bodyPr/>
          <a:lstStyle/>
          <a:p>
            <a:pPr marL="1285875" lvl="2" indent="-371475"/>
            <a:r>
              <a:rPr lang="el-GR" sz="1800" b="1">
                <a:solidFill>
                  <a:srgbClr val="006666"/>
                </a:solidFill>
              </a:rPr>
              <a:t>Σκοπός της Έρευνας</a:t>
            </a:r>
            <a:r>
              <a:rPr lang="el-GR" sz="1800" b="1" u="sng">
                <a:solidFill>
                  <a:srgbClr val="006666"/>
                </a:solidFill>
              </a:rPr>
              <a:t>:</a:t>
            </a:r>
          </a:p>
          <a:p>
            <a:pPr marL="433388" indent="-433388">
              <a:buFont typeface="Wingdings" pitchFamily="2" charset="2"/>
              <a:buNone/>
            </a:pPr>
            <a:r>
              <a:rPr lang="el-GR" sz="2100"/>
              <a:t>Η χρήση μειωμένου εισιτηρίου για τα μέσα μετακίνησης είναι μια κοινωνική παροχή του κράτους που απευθύνεται σε ευαίσθητες       ομάδες πληθυσμού με προβλήματα υγείας (αναπηρία &gt;67%).</a:t>
            </a:r>
            <a:r>
              <a:rPr lang="en-US" sz="2100"/>
              <a:t> </a:t>
            </a:r>
            <a:r>
              <a:rPr lang="el-GR" sz="2100"/>
              <a:t>   Στην παρούσα έρευνα γίνεται ποσοτική αποτύπωση των ατόμων αυτών και των χαρακτηριστικών τους για την κρίσιμη για την χώρα μας τετραετία 2010-2014 και αναδεικνύονται  οι επιπτώσεις της κοινωνικό -οικονομικής κρίσης στην υγεία του πληθυσμού.</a:t>
            </a:r>
          </a:p>
          <a:p>
            <a:pPr marL="1285875" lvl="2" indent="-371475"/>
            <a:r>
              <a:rPr lang="el-GR" sz="1800" b="1">
                <a:solidFill>
                  <a:srgbClr val="006666"/>
                </a:solidFill>
              </a:rPr>
              <a:t>Υλικό &amp; Μέθοδος:</a:t>
            </a:r>
            <a:r>
              <a:rPr lang="el-GR" sz="1800" b="1" u="sng">
                <a:solidFill>
                  <a:srgbClr val="006666"/>
                </a:solidFill>
              </a:rPr>
              <a:t> </a:t>
            </a:r>
            <a:r>
              <a:rPr lang="el-GR" sz="1800" b="1">
                <a:solidFill>
                  <a:srgbClr val="006666"/>
                </a:solidFill>
              </a:rPr>
              <a:t>Περιγραφική και Επεξηγηματική Έρευνα</a:t>
            </a:r>
            <a:r>
              <a:rPr lang="el-GR" sz="1800"/>
              <a:t>.</a:t>
            </a:r>
          </a:p>
          <a:p>
            <a:pPr marL="433388" indent="-433388">
              <a:buFont typeface="Wingdings" pitchFamily="2" charset="2"/>
              <a:buAutoNum type="romanLcPeriod"/>
            </a:pPr>
            <a:r>
              <a:rPr lang="el-GR" sz="2100"/>
              <a:t>Συνολικά μελετήθηκαν 1260 άτομα δικαιούχοι δελτίου μετακίνησης (584 γυναίκες, 678 άνδρες), ηλικίας 2 έως 100 ετών.</a:t>
            </a:r>
          </a:p>
          <a:p>
            <a:pPr marL="433388" indent="-433388">
              <a:buFont typeface="Wingdings" pitchFamily="2" charset="2"/>
              <a:buAutoNum type="romanLcPeriod"/>
            </a:pPr>
            <a:r>
              <a:rPr lang="el-GR" sz="2100"/>
              <a:t>Έγινε αναδρομική μελέτη για τα έτη 2010</a:t>
            </a:r>
            <a:r>
              <a:rPr lang="en-US" sz="2100"/>
              <a:t> </a:t>
            </a:r>
            <a:r>
              <a:rPr lang="el-GR" sz="2100"/>
              <a:t>έως 2014 ποιοτικών χαρακτηριστικών όπως φύλο, ηλικία, ποσοστό και είδος αναπηρίας </a:t>
            </a:r>
          </a:p>
          <a:p>
            <a:pPr marL="433388" indent="-433388">
              <a:buFont typeface="Wingdings" pitchFamily="2" charset="2"/>
              <a:buAutoNum type="romanLcPeriod"/>
            </a:pPr>
            <a:r>
              <a:rPr lang="el-GR" sz="2100"/>
              <a:t>Η συσχέτιση των μεταβλητών οδήγησε στην ποιοτική ανάλυση των δεδομένων</a:t>
            </a:r>
          </a:p>
          <a:p>
            <a:pPr marL="433388" indent="-433388" algn="ctr">
              <a:spcBef>
                <a:spcPct val="0"/>
              </a:spcBef>
              <a:buClrTx/>
              <a:buSzTx/>
              <a:buFontTx/>
              <a:buNone/>
            </a:pPr>
            <a:endParaRPr lang="el-GR" sz="2100"/>
          </a:p>
          <a:p>
            <a:pPr marL="433388" indent="-433388"/>
            <a:endParaRPr lang="el-GR" sz="21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10313"/>
            <a:ext cx="87645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912100" y="6403975"/>
            <a:ext cx="852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l-GR" altLang="en-US" sz="1700" b="1">
                <a:solidFill>
                  <a:srgbClr val="800000"/>
                </a:solidFill>
                <a:latin typeface="Arial" charset="0"/>
              </a:rPr>
              <a:t>ΑΑ00</a:t>
            </a:r>
            <a:r>
              <a:rPr lang="el-GR" altLang="en-US" sz="1700">
                <a:latin typeface="Arial" charset="0"/>
              </a:rPr>
              <a:t> 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713" y="6383338"/>
            <a:ext cx="395287" cy="365125"/>
          </a:xfrm>
          <a:noFill/>
        </p:spPr>
        <p:txBody>
          <a:bodyPr anchor="ctr"/>
          <a:lstStyle/>
          <a:p>
            <a:pPr algn="ctr">
              <a:buClr>
                <a:schemeClr val="tx2"/>
              </a:buClr>
              <a:buSzPct val="70000"/>
            </a:pPr>
            <a:fld id="{395E4BDD-2B9C-4FD1-BFBD-0EDB5EF1617F}" type="slidenum">
              <a:rPr lang="el-GR" altLang="en-US">
                <a:solidFill>
                  <a:srgbClr val="898989"/>
                </a:solidFill>
                <a:latin typeface="Arial" charset="0"/>
              </a:rPr>
              <a:pPr algn="ctr">
                <a:buClr>
                  <a:schemeClr val="tx2"/>
                </a:buClr>
                <a:buSzPct val="70000"/>
              </a:pPr>
              <a:t>3</a:t>
            </a:fld>
            <a:endParaRPr lang="el-GR" altLang="en-US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-4379913" y="3859213"/>
            <a:ext cx="1790382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342900" algn="l"/>
              </a:tabLst>
            </a:pPr>
            <a:endParaRPr lang="el-GR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-4494213" y="1722438"/>
            <a:ext cx="1813242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tabLst>
                <a:tab pos="342900" algn="l"/>
              </a:tabLst>
            </a:pPr>
            <a:endParaRPr lang="el-GR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60425" y="341313"/>
            <a:ext cx="4754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tabLst>
                <a:tab pos="342900" algn="l"/>
              </a:tabLst>
            </a:pPr>
            <a:r>
              <a:rPr lang="el-GR" b="1">
                <a:solidFill>
                  <a:srgbClr val="006666"/>
                </a:solidFill>
              </a:rPr>
              <a:t>ΑΠΟΤΕΛΕΣΜΑΤΑ</a:t>
            </a:r>
          </a:p>
        </p:txBody>
      </p:sp>
      <p:pic>
        <p:nvPicPr>
          <p:cNvPr id="4108" name="Γράφημα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3650"/>
            <a:ext cx="486886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66688" y="714375"/>
            <a:ext cx="9139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 eaLnBrk="0" hangingPunct="0"/>
            <a:r>
              <a:rPr lang="el-GR" sz="1600">
                <a:solidFill>
                  <a:schemeClr val="tx2"/>
                </a:solidFill>
                <a:latin typeface="Arial" charset="0"/>
              </a:rPr>
              <a:t>                          1.Οι δικαιούχοι καρτών αυξήθηκαν κατά 3,2% το 2014 συγκριτικά </a:t>
            </a:r>
          </a:p>
          <a:p>
            <a:pPr marL="342900" indent="-342900" algn="just" eaLnBrk="0" hangingPunct="0"/>
            <a:r>
              <a:rPr lang="el-GR" sz="1600">
                <a:solidFill>
                  <a:schemeClr val="tx2"/>
                </a:solidFill>
                <a:latin typeface="Arial" charset="0"/>
              </a:rPr>
              <a:t>                με τα προηγούμενα έτη.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3409950"/>
            <a:ext cx="96408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l-GR" sz="1600">
                <a:solidFill>
                  <a:schemeClr val="tx2"/>
                </a:solidFill>
                <a:latin typeface="Arial" charset="0"/>
              </a:rPr>
              <a:t>2.Υπήρξε σημαντική διαφοροποίηση (αύξηση κατά 17%) στα </a:t>
            </a:r>
          </a:p>
          <a:p>
            <a:pPr eaLnBrk="0" hangingPunct="0"/>
            <a:r>
              <a:rPr lang="el-GR" sz="1600">
                <a:solidFill>
                  <a:schemeClr val="tx2"/>
                </a:solidFill>
                <a:latin typeface="Arial" charset="0"/>
              </a:rPr>
              <a:t>ποσοστά αναπηρίας των ατόμων που ανήκουν στην κλίμακα </a:t>
            </a:r>
          </a:p>
          <a:p>
            <a:pPr eaLnBrk="0" hangingPunct="0"/>
            <a:r>
              <a:rPr lang="el-GR" sz="1600">
                <a:solidFill>
                  <a:schemeClr val="tx2"/>
                </a:solidFill>
                <a:latin typeface="Arial" charset="0"/>
              </a:rPr>
              <a:t>80 με 90 % αναπηρία</a:t>
            </a:r>
            <a:r>
              <a:rPr lang="el-GR"/>
              <a:t> </a:t>
            </a:r>
          </a:p>
          <a:p>
            <a:pPr eaLnBrk="0" hangingPunct="0"/>
            <a:endParaRPr lang="el-GR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0"/>
            <a:ext cx="50307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Γράφημα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0375" y="2551113"/>
            <a:ext cx="36036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1600"/>
              <a:t>3. Υπήρξε σταδιακή άνοδος των ποσοστών των νεότερων ηλικιών που χρήζουν Δελτίων Μετακίνησης ΑμεΑ. Αυξητική τάση νοσηρότητας εμφανίζουν  και  οι υπόλοιπες ηλικιακές ομάδες με την πιο μεγάλη τάση να συγκεντρώνει η ηλικιακή ομάδα των 46-64</a:t>
            </a:r>
          </a:p>
        </p:txBody>
      </p:sp>
      <p:pic>
        <p:nvPicPr>
          <p:cNvPr id="32773" name="Γράφημα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4800"/>
            <a:ext cx="5372100" cy="2641600"/>
          </a:xfrm>
          <a:prstGeom prst="rect">
            <a:avLst/>
          </a:prstGeom>
          <a:noFill/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500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el-GR">
              <a:latin typeface="Arial" charset="0"/>
            </a:endParaRPr>
          </a:p>
        </p:txBody>
      </p:sp>
      <p:pic>
        <p:nvPicPr>
          <p:cNvPr id="32777" name="Γράφημα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57675"/>
            <a:ext cx="611346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400675" y="1616075"/>
            <a:ext cx="355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378450" y="1511300"/>
            <a:ext cx="376555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>
                <a:solidFill>
                  <a:schemeClr val="tx2"/>
                </a:solidFill>
                <a:latin typeface="Arial" charset="0"/>
              </a:rPr>
              <a:t>Η Αναπηρία αυξάνεται στις μικρές ηλικίες που αποτελούν τον παραγωγικό ιστό της χώρας</a:t>
            </a:r>
          </a:p>
          <a:p>
            <a:pPr>
              <a:spcBef>
                <a:spcPct val="50000"/>
              </a:spcBef>
            </a:pPr>
            <a:endParaRPr lang="el-GR" sz="1200" b="1"/>
          </a:p>
        </p:txBody>
      </p:sp>
      <p:graphicFrame>
        <p:nvGraphicFramePr>
          <p:cNvPr id="32833" name="Group 65"/>
          <p:cNvGraphicFramePr>
            <a:graphicFrameLocks noGrp="1"/>
          </p:cNvGraphicFramePr>
          <p:nvPr>
            <p:ph idx="1"/>
          </p:nvPr>
        </p:nvGraphicFramePr>
        <p:xfrm>
          <a:off x="5445125" y="2347913"/>
          <a:ext cx="3698875" cy="2085658"/>
        </p:xfrm>
        <a:graphic>
          <a:graphicData uri="http://schemas.openxmlformats.org/drawingml/2006/table">
            <a:tbl>
              <a:tblPr/>
              <a:tblGrid>
                <a:gridCol w="1557338"/>
                <a:gridCol w="2141537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Ηλικίες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Μεταβολή σε ποσοστά %2010-2014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1-18 ετών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19-25 ετών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+0,8%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26-45 ετών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46-64 ετών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+1,7%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ετών &amp; άνω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-6,6%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4" name="Text Box 66"/>
          <p:cNvSpPr txBox="1">
            <a:spLocks noChangeArrowheads="1"/>
          </p:cNvSpPr>
          <p:nvPr/>
        </p:nvSpPr>
        <p:spPr bwMode="auto">
          <a:xfrm>
            <a:off x="6303963" y="4625975"/>
            <a:ext cx="26479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solidFill>
                  <a:schemeClr val="tx2"/>
                </a:solidFill>
                <a:latin typeface="Arial" charset="0"/>
              </a:rPr>
              <a:t>Να εφαρμοστεί ο σεβασμός για τις εξελισσόμενες δυνατότητες των παιδιών με αναπηρία και ο σεβασμός για το δικαίωμα των παιδιών αυτών να διατηρήσουν την ταυτότητα τους</a:t>
            </a:r>
            <a:r>
              <a:rPr lang="el-GR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10313"/>
            <a:ext cx="87645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7912100" y="6403975"/>
            <a:ext cx="852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l-GR" altLang="en-US" sz="1700" b="1">
                <a:solidFill>
                  <a:srgbClr val="800000"/>
                </a:solidFill>
                <a:latin typeface="Arial" charset="0"/>
              </a:rPr>
              <a:t>ΑΑ00</a:t>
            </a:r>
            <a:r>
              <a:rPr lang="el-GR" altLang="en-US" sz="1700">
                <a:latin typeface="Arial" charset="0"/>
              </a:rPr>
              <a:t> 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713" y="6383338"/>
            <a:ext cx="395287" cy="365125"/>
          </a:xfrm>
          <a:noFill/>
        </p:spPr>
        <p:txBody>
          <a:bodyPr anchor="ctr"/>
          <a:lstStyle/>
          <a:p>
            <a:pPr algn="ctr">
              <a:buClr>
                <a:schemeClr val="tx2"/>
              </a:buClr>
              <a:buSzPct val="70000"/>
            </a:pPr>
            <a:fld id="{19A4EB53-65BE-4CFD-A219-7D6CD66BEF41}" type="slidenum">
              <a:rPr lang="el-GR" altLang="en-US">
                <a:solidFill>
                  <a:srgbClr val="898989"/>
                </a:solidFill>
                <a:latin typeface="Arial" charset="0"/>
              </a:rPr>
              <a:pPr algn="ctr">
                <a:buClr>
                  <a:schemeClr val="tx2"/>
                </a:buClr>
                <a:buSzPct val="70000"/>
              </a:pPr>
              <a:t>5</a:t>
            </a:fld>
            <a:endParaRPr lang="el-GR" altLang="en-US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50838" y="454025"/>
            <a:ext cx="8569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el-GR" sz="1600">
                <a:solidFill>
                  <a:schemeClr val="tx2"/>
                </a:solidFill>
                <a:latin typeface="Arial" charset="0"/>
              </a:rPr>
              <a:t>4. Όσο  αφορά την ηλικιακή σύνθεση και τα νοσήματα παρατηρείται αύξηση των ψυχικών, </a:t>
            </a:r>
          </a:p>
          <a:p>
            <a:pPr algn="just" eaLnBrk="0" hangingPunct="0"/>
            <a:r>
              <a:rPr lang="el-GR" sz="1600">
                <a:solidFill>
                  <a:schemeClr val="tx2"/>
                </a:solidFill>
                <a:latin typeface="Arial" charset="0"/>
              </a:rPr>
              <a:t>νευρολογικών νοσημάτων (λόγω της κρίσης) &amp; του καρκίνου σε όλες τις ηλικιακές ομάδες </a:t>
            </a:r>
          </a:p>
          <a:p>
            <a:pPr algn="just" eaLnBrk="0" hangingPunct="0"/>
            <a:r>
              <a:rPr lang="el-GR" sz="1600">
                <a:solidFill>
                  <a:schemeClr val="tx2"/>
                </a:solidFill>
                <a:latin typeface="Arial" charset="0"/>
              </a:rPr>
              <a:t>                 και κυρίως σε εκείνες που ανήκουν στην κλίμακα «26-45».</a:t>
            </a:r>
          </a:p>
        </p:txBody>
      </p:sp>
      <p:pic>
        <p:nvPicPr>
          <p:cNvPr id="5128" name="Γράφημα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1435100"/>
            <a:ext cx="423545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Γράφημα 3"/>
          <p:cNvPicPr>
            <a:picLocks noChangeArrowheads="1"/>
          </p:cNvPicPr>
          <p:nvPr/>
        </p:nvPicPr>
        <p:blipFill>
          <a:blip r:embed="rId4" cstate="print"/>
          <a:srcRect b="-63"/>
          <a:stretch>
            <a:fillRect/>
          </a:stretch>
        </p:blipFill>
        <p:spPr bwMode="auto">
          <a:xfrm>
            <a:off x="4657725" y="2955925"/>
            <a:ext cx="4486275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646613" y="1519238"/>
            <a:ext cx="449738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700"/>
              </a:spcBef>
            </a:pPr>
            <a:r>
              <a:rPr lang="el-GR" sz="1200" b="1">
                <a:solidFill>
                  <a:srgbClr val="006666"/>
                </a:solidFill>
              </a:rPr>
              <a:t>Η ψυχική υγεία προσλαμβάνει ιδιαίτερες διαστάσεις στην δημόσια υγεία γιατί σύμφωνα με επιστημονικές έρευνες καταλαμβάνει τις πρώτες θέσεις στην κατάταξη όσο αφορά τις αιτίες που προκαλούν ανικανότητα συμμετοχής στην παραγωγική διαδικασία</a:t>
            </a:r>
            <a:r>
              <a:rPr lang="el-GR" b="1">
                <a:solidFill>
                  <a:srgbClr val="006666"/>
                </a:solidFill>
              </a:rPr>
              <a:t>. «</a:t>
            </a:r>
            <a:r>
              <a:rPr lang="en-GB" sz="1200" b="1">
                <a:solidFill>
                  <a:srgbClr val="006666"/>
                </a:solidFill>
              </a:rPr>
              <a:t>Effects of Economic Crisis on Health and Health care In Greece</a:t>
            </a:r>
            <a:r>
              <a:rPr lang="el-GR" sz="1200" b="1">
                <a:solidFill>
                  <a:srgbClr val="006666"/>
                </a:solidFill>
              </a:rPr>
              <a:t>.</a:t>
            </a:r>
            <a:r>
              <a:rPr lang="en-GB" sz="1200" b="1">
                <a:solidFill>
                  <a:srgbClr val="006666"/>
                </a:solidFill>
              </a:rPr>
              <a:t>Health Policy. </a:t>
            </a:r>
            <a:r>
              <a:rPr lang="en-US" sz="1200" b="1">
                <a:solidFill>
                  <a:srgbClr val="006666"/>
                </a:solidFill>
              </a:rPr>
              <a:t>Vol</a:t>
            </a:r>
            <a:r>
              <a:rPr lang="el-GR" sz="1200" b="1">
                <a:solidFill>
                  <a:srgbClr val="006666"/>
                </a:solidFill>
              </a:rPr>
              <a:t>.3, 2014»</a:t>
            </a:r>
            <a:r>
              <a:rPr lang="el-GR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10313"/>
            <a:ext cx="87645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7912100" y="6403975"/>
            <a:ext cx="852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l-GR" altLang="en-US" sz="1700" b="1">
                <a:solidFill>
                  <a:srgbClr val="800000"/>
                </a:solidFill>
                <a:latin typeface="Arial" charset="0"/>
              </a:rPr>
              <a:t>ΑΑ00</a:t>
            </a:r>
            <a:r>
              <a:rPr lang="el-GR" altLang="en-US" sz="1700">
                <a:latin typeface="Arial" charset="0"/>
              </a:rPr>
              <a:t> 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713" y="6383338"/>
            <a:ext cx="395287" cy="365125"/>
          </a:xfrm>
          <a:noFill/>
        </p:spPr>
        <p:txBody>
          <a:bodyPr anchor="ctr"/>
          <a:lstStyle/>
          <a:p>
            <a:pPr algn="ctr">
              <a:buClr>
                <a:schemeClr val="tx2"/>
              </a:buClr>
              <a:buSzPct val="70000"/>
            </a:pPr>
            <a:fld id="{8177BE8D-68AC-4E45-8E8A-A2340BB0C68E}" type="slidenum">
              <a:rPr lang="el-GR" altLang="en-US">
                <a:solidFill>
                  <a:srgbClr val="898989"/>
                </a:solidFill>
                <a:latin typeface="Arial" charset="0"/>
              </a:rPr>
              <a:pPr algn="ctr">
                <a:buClr>
                  <a:schemeClr val="tx2"/>
                </a:buClr>
                <a:buSzPct val="70000"/>
              </a:pPr>
              <a:t>6</a:t>
            </a:fld>
            <a:endParaRPr lang="el-GR" altLang="en-US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17500" y="179388"/>
            <a:ext cx="8462963" cy="86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r">
              <a:buFontTx/>
              <a:buAutoNum type="romanLcPeriod"/>
            </a:pPr>
            <a:r>
              <a:rPr lang="el-GR">
                <a:solidFill>
                  <a:schemeClr val="tx2"/>
                </a:solidFill>
              </a:rPr>
              <a:t>Πολλά από τα άτομα του υπό μελέτη πληθυσμού της συγκεκριμένης έρευνας </a:t>
            </a:r>
          </a:p>
          <a:p>
            <a:pPr indent="457200" algn="r"/>
            <a:r>
              <a:rPr lang="el-GR">
                <a:solidFill>
                  <a:schemeClr val="tx2"/>
                </a:solidFill>
              </a:rPr>
              <a:t>     εμφανίζουν μεγάλα ποσοστά αναπηρίας λόγω των παραπάνω από ένα</a:t>
            </a:r>
          </a:p>
          <a:p>
            <a:pPr indent="457200" algn="r"/>
            <a:r>
              <a:rPr lang="el-GR">
                <a:solidFill>
                  <a:schemeClr val="tx2"/>
                </a:solidFill>
              </a:rPr>
              <a:t>     νοσημάτων που φέρουν. Αυτό αντικατοπτρίζει την ραγδαία αύξηση </a:t>
            </a:r>
          </a:p>
          <a:p>
            <a:pPr indent="457200" algn="r"/>
            <a:r>
              <a:rPr lang="el-GR">
                <a:solidFill>
                  <a:schemeClr val="tx2"/>
                </a:solidFill>
              </a:rPr>
              <a:t>     της πολυπλοκότητας αλλά και του κόστους θεραπείας που απαιτείται.</a:t>
            </a:r>
          </a:p>
          <a:p>
            <a:pPr indent="457200" algn="r"/>
            <a:r>
              <a:rPr lang="el-GR">
                <a:solidFill>
                  <a:schemeClr val="tx2"/>
                </a:solidFill>
              </a:rPr>
              <a:t>   </a:t>
            </a:r>
          </a:p>
          <a:p>
            <a:pPr marL="1371600" lvl="2" indent="-457200" algn="r"/>
            <a:r>
              <a:rPr lang="el-GR">
                <a:solidFill>
                  <a:schemeClr val="tx2"/>
                </a:solidFill>
              </a:rPr>
              <a:t> ιι Το θεραπευτικό βάρος της πολυνοσηρότητας αυξάνεται όπως και η αύξηση του κόστους φροντίδας υγείας.</a:t>
            </a:r>
          </a:p>
          <a:p>
            <a:pPr indent="457200">
              <a:buFontTx/>
              <a:buAutoNum type="romanLcPeriod" startAt="2"/>
            </a:pPr>
            <a:endParaRPr lang="el-GR">
              <a:solidFill>
                <a:schemeClr val="tx2"/>
              </a:solidFill>
            </a:endParaRPr>
          </a:p>
          <a:p>
            <a:pPr indent="457200">
              <a:buFontTx/>
              <a:buAutoNum type="romanLcPeriod" startAt="3"/>
            </a:pPr>
            <a:r>
              <a:rPr lang="el-GR">
                <a:solidFill>
                  <a:schemeClr val="tx2"/>
                </a:solidFill>
              </a:rPr>
              <a:t> Τα ποσοστά αναπηρίας αυξάνονται στις μικρές και παραγωγικές ηλικίες</a:t>
            </a:r>
          </a:p>
          <a:p>
            <a:pPr indent="457200"/>
            <a:r>
              <a:rPr lang="el-GR">
                <a:solidFill>
                  <a:schemeClr val="tx2"/>
                </a:solidFill>
              </a:rPr>
              <a:t> </a:t>
            </a:r>
          </a:p>
          <a:p>
            <a:pPr indent="457200">
              <a:buFontTx/>
              <a:buAutoNum type="romanLcPeriod" startAt="4"/>
            </a:pPr>
            <a:r>
              <a:rPr lang="el-GR">
                <a:solidFill>
                  <a:schemeClr val="tx2"/>
                </a:solidFill>
              </a:rPr>
              <a:t>  Οι παραπάνω διαπιστώσεις συναρτήσει του προφίλ του κοινωνικού κράτους στην Ελλάδα και του ασφαλιστικού συστήματος δημιουργούν ένα δύσκολο συνδυασμό.</a:t>
            </a:r>
          </a:p>
          <a:p>
            <a:pPr indent="457200"/>
            <a:r>
              <a:rPr lang="el-GR">
                <a:solidFill>
                  <a:schemeClr val="tx2"/>
                </a:solidFill>
              </a:rPr>
              <a:t> </a:t>
            </a:r>
          </a:p>
          <a:p>
            <a:pPr indent="457200">
              <a:buFontTx/>
              <a:buAutoNum type="romanLcPeriod" startAt="5"/>
            </a:pPr>
            <a:r>
              <a:rPr lang="el-GR">
                <a:solidFill>
                  <a:schemeClr val="tx2"/>
                </a:solidFill>
              </a:rPr>
              <a:t>Οι ευάλωτες πληθυσμιακές ομάδες χρήζουν μεγαλύτερης στήριξης από το κοινωνικό κράτος ιδιαίτερα σε συνθήκες κρίσης το οποίο στην χώρα μας εμφανίζει μια ιδιαίτερα χαμηλή αναδιανεμητική επίδραση</a:t>
            </a:r>
          </a:p>
          <a:p>
            <a:pPr indent="457200">
              <a:buFontTx/>
              <a:buAutoNum type="romanLcPeriod" startAt="5"/>
            </a:pPr>
            <a:endParaRPr lang="el-GR">
              <a:solidFill>
                <a:schemeClr val="tx2"/>
              </a:solidFill>
            </a:endParaRPr>
          </a:p>
          <a:p>
            <a:pPr indent="457200">
              <a:buFontTx/>
              <a:buAutoNum type="romanLcPeriod" startAt="5"/>
            </a:pPr>
            <a:r>
              <a:rPr lang="el-GR">
                <a:solidFill>
                  <a:schemeClr val="tx2"/>
                </a:solidFill>
              </a:rPr>
              <a:t> Ιδιαίτερα σημαντικός αναδεικνύεται ο ρόλος των Υπηρεσιών Δημόσιας Υγείας της Περιφέρειας προκειμένου για την</a:t>
            </a:r>
            <a:r>
              <a:rPr lang="el-GR"/>
              <a:t> </a:t>
            </a:r>
            <a:r>
              <a:rPr lang="el-GR">
                <a:solidFill>
                  <a:schemeClr val="tx2"/>
                </a:solidFill>
              </a:rPr>
              <a:t>προάσπιση και προαγωγή της υγείας του πληθυσμού και την έγκαιρη παρέμβαση αποφυγής δυσάρεστων για την δημόσια υγεία φαινομένων.</a:t>
            </a:r>
            <a:endParaRPr lang="el-GR">
              <a:solidFill>
                <a:schemeClr val="tx2"/>
              </a:solidFill>
              <a:latin typeface="Arial" charset="0"/>
            </a:endParaRPr>
          </a:p>
          <a:p>
            <a:pPr indent="457200" algn="ctr">
              <a:buFontTx/>
              <a:buAutoNum type="romanLcPeriod"/>
            </a:pPr>
            <a:endParaRPr lang="el-GR">
              <a:solidFill>
                <a:schemeClr val="tx2"/>
              </a:solidFill>
              <a:latin typeface="Arial" charset="0"/>
            </a:endParaRPr>
          </a:p>
          <a:p>
            <a:pPr indent="457200">
              <a:buFontTx/>
              <a:buAutoNum type="romanLcPeriod"/>
            </a:pPr>
            <a:endParaRPr lang="el-GR">
              <a:solidFill>
                <a:schemeClr val="tx2"/>
              </a:solidFill>
              <a:latin typeface="Arial" charset="0"/>
            </a:endParaRPr>
          </a:p>
          <a:p>
            <a:pPr indent="457200">
              <a:buFontTx/>
              <a:buAutoNum type="romanLcPeriod"/>
            </a:pPr>
            <a:endParaRPr lang="el-GR">
              <a:solidFill>
                <a:schemeClr val="tx2"/>
              </a:solidFill>
              <a:latin typeface="Arial" charset="0"/>
            </a:endParaRPr>
          </a:p>
          <a:p>
            <a:pPr indent="457200">
              <a:buFontTx/>
              <a:buAutoNum type="romanLcPeriod"/>
            </a:pPr>
            <a:endParaRPr lang="el-GR">
              <a:solidFill>
                <a:schemeClr val="tx2"/>
              </a:solidFill>
              <a:latin typeface="Arial" charset="0"/>
            </a:endParaRPr>
          </a:p>
          <a:p>
            <a:pPr indent="457200">
              <a:buFontTx/>
              <a:buAutoNum type="romanLcPeriod"/>
            </a:pPr>
            <a:endParaRPr lang="el-GR">
              <a:solidFill>
                <a:schemeClr val="tx2"/>
              </a:solidFill>
              <a:latin typeface="Arial" charset="0"/>
            </a:endParaRPr>
          </a:p>
          <a:p>
            <a:pPr indent="457200">
              <a:buFontTx/>
              <a:buAutoNum type="romanLcPeriod"/>
            </a:pPr>
            <a:endParaRPr lang="el-GR">
              <a:solidFill>
                <a:schemeClr val="tx2"/>
              </a:solidFill>
              <a:latin typeface="Arial" charset="0"/>
            </a:endParaRPr>
          </a:p>
          <a:p>
            <a:pPr indent="457200">
              <a:buFontTx/>
              <a:buAutoNum type="romanLcPeriod"/>
            </a:pPr>
            <a:endParaRPr lang="el-GR">
              <a:solidFill>
                <a:schemeClr val="tx2"/>
              </a:solidFill>
              <a:latin typeface="Arial" charset="0"/>
            </a:endParaRPr>
          </a:p>
          <a:p>
            <a:pPr indent="457200" algn="ctr">
              <a:buFontTx/>
              <a:buAutoNum type="romanLcPeriod"/>
            </a:pPr>
            <a:r>
              <a:rPr lang="el-GR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31763" y="0"/>
            <a:ext cx="259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b="1"/>
              <a:t>ΣΥΜΠΕΡΑΣΜΑΤΑ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Έκλειψη">
  <a:themeElements>
    <a:clrScheme name="Έκλειψη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Έκλειψη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Έκλειψη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1243</TotalTime>
  <Words>594</Words>
  <Application>Microsoft Office PowerPoint</Application>
  <PresentationFormat>Προβολή στην οθόνη (4:3)</PresentationFormat>
  <Paragraphs>81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3" baseType="lpstr">
      <vt:lpstr>Arial</vt:lpstr>
      <vt:lpstr>Calibri</vt:lpstr>
      <vt:lpstr>Minion Pro Med</vt:lpstr>
      <vt:lpstr>Times New Roman</vt:lpstr>
      <vt:lpstr>Verdana</vt:lpstr>
      <vt:lpstr>Wingdings</vt:lpstr>
      <vt:lpstr>Έκλειψη</vt:lpstr>
      <vt:lpstr>Διαφάνεια 1</vt:lpstr>
      <vt:lpstr>Διαφάνεια 2</vt:lpstr>
      <vt:lpstr>Διαφάνεια 3</vt:lpstr>
      <vt:lpstr>3. Υπήρξε σταδιακή άνοδος των ποσοστών των νεότερων ηλικιών που χρήζουν Δελτίων Μετακίνησης ΑμεΑ. Αυξητική τάση νοσηρότητας εμφανίζουν  και  οι υπόλοιπες ηλικιακές ομάδες με την πιο μεγάλη τάση να συγκεντρώνει η ηλικιακή ομάδα των 46-64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Οικονομικά της Υγείας</dc:title>
  <dc:creator>user</dc:creator>
  <cp:lastModifiedBy>Memo</cp:lastModifiedBy>
  <cp:revision>147</cp:revision>
  <dcterms:created xsi:type="dcterms:W3CDTF">2010-01-20T13:07:18Z</dcterms:created>
  <dcterms:modified xsi:type="dcterms:W3CDTF">2015-11-30T09:18:39Z</dcterms:modified>
</cp:coreProperties>
</file>