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2" r:id="rId14"/>
    <p:sldId id="273" r:id="rId15"/>
    <p:sldId id="275" r:id="rId16"/>
    <p:sldId id="277" r:id="rId17"/>
    <p:sldId id="279" r:id="rId18"/>
    <p:sldId id="281" r:id="rId19"/>
    <p:sldId id="285" r:id="rId20"/>
    <p:sldId id="291" r:id="rId21"/>
    <p:sldId id="292"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1538"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888"/>
    <a:srgbClr val="7A834D"/>
    <a:srgbClr val="575D37"/>
    <a:srgbClr val="BDB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p:scale>
          <a:sx n="99" d="100"/>
          <a:sy n="99" d="100"/>
        </p:scale>
        <p:origin x="-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072B21-16E3-4628-8385-6E8BD61D0A85}"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072B21-16E3-4628-8385-6E8BD61D0A85}"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072B21-16E3-4628-8385-6E8BD61D0A85}"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072B21-16E3-4628-8385-6E8BD61D0A85}" type="datetimeFigureOut">
              <a:rPr lang="en-US" smtClean="0"/>
              <a:t>5/29/2021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72B21-16E3-4628-8385-6E8BD61D0A85}" type="datetimeFigureOut">
              <a:rPr lang="en-US" smtClean="0"/>
              <a:t>5/29/2021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72B21-16E3-4628-8385-6E8BD61D0A85}" type="datetimeFigureOut">
              <a:rPr lang="en-US" smtClean="0"/>
              <a:t>5/29/2021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072B21-16E3-4628-8385-6E8BD61D0A85}"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072B21-16E3-4628-8385-6E8BD61D0A85}"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72B21-16E3-4628-8385-6E8BD61D0A85}" type="datetimeFigureOut">
              <a:rPr lang="en-US" smtClean="0"/>
              <a:t>5/29/2021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B1536-9DE8-47D4-95C2-6E58142741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487" y="4567689"/>
            <a:ext cx="5363027" cy="1655311"/>
          </a:xfrm>
          <a:prstGeom prst="rect">
            <a:avLst/>
          </a:prstGeom>
        </p:spPr>
      </p:pic>
      <p:pic>
        <p:nvPicPr>
          <p:cNvPr id="11" name="Picture 10" descr="Logo, company nam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5928" y="1114324"/>
            <a:ext cx="780144" cy="784830"/>
          </a:xfrm>
          <a:prstGeom prst="rect">
            <a:avLst/>
          </a:prstGeom>
        </p:spPr>
      </p:pic>
      <p:sp>
        <p:nvSpPr>
          <p:cNvPr id="12" name="TextBox 11"/>
          <p:cNvSpPr txBox="1"/>
          <p:nvPr/>
        </p:nvSpPr>
        <p:spPr>
          <a:xfrm>
            <a:off x="4903921" y="1983253"/>
            <a:ext cx="2384158" cy="784830"/>
          </a:xfrm>
          <a:prstGeom prst="rect">
            <a:avLst/>
          </a:prstGeom>
          <a:noFill/>
        </p:spPr>
        <p:txBody>
          <a:bodyPr wrap="square" rtlCol="0">
            <a:spAutoFit/>
          </a:bodyPr>
          <a:lstStyle/>
          <a:p>
            <a:r>
              <a:rPr lang="el-GR" sz="4500" dirty="0">
                <a:solidFill>
                  <a:schemeClr val="bg1"/>
                </a:solidFill>
                <a:latin typeface="Meta Pro Black" panose="02000A03050000020004" pitchFamily="2" charset="0"/>
              </a:rPr>
              <a:t>Β.Ο.Α.Κ</a:t>
            </a:r>
            <a:endParaRPr lang="en-US" sz="4500" dirty="0">
              <a:solidFill>
                <a:schemeClr val="bg1"/>
              </a:solidFill>
              <a:latin typeface="Meta Pro Black" panose="02000A03050000020004" pitchFamily="2" charset="0"/>
            </a:endParaRPr>
          </a:p>
        </p:txBody>
      </p:sp>
      <p:sp>
        <p:nvSpPr>
          <p:cNvPr id="13" name="TextBox 12"/>
          <p:cNvSpPr txBox="1"/>
          <p:nvPr/>
        </p:nvSpPr>
        <p:spPr>
          <a:xfrm>
            <a:off x="3339476" y="3966638"/>
            <a:ext cx="5513048" cy="369332"/>
          </a:xfrm>
          <a:prstGeom prst="rect">
            <a:avLst/>
          </a:prstGeom>
          <a:noFill/>
        </p:spPr>
        <p:txBody>
          <a:bodyPr wrap="none" rtlCol="0">
            <a:spAutoFit/>
          </a:bodyPr>
          <a:lstStyle/>
          <a:p>
            <a:r>
              <a:rPr lang="el-GR" spc="500" dirty="0">
                <a:solidFill>
                  <a:schemeClr val="bg1"/>
                </a:solidFill>
                <a:latin typeface="Meta Pro Black" panose="02000A03050000020004" pitchFamily="2" charset="0"/>
              </a:rPr>
              <a:t>ΒΟΡΕΙΟΣ ΟΔΙΚΟΣ ΑΞΟΝΑΣ ΚΡΗΤΗΣ</a:t>
            </a:r>
            <a:endParaRPr lang="en-US" spc="500" dirty="0">
              <a:solidFill>
                <a:schemeClr val="bg1"/>
              </a:solidFill>
              <a:latin typeface="Meta Pro Black" panose="02000A0305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78473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Β. Χερσόνησος – Νεάπολη</a:t>
            </a:r>
          </a:p>
        </p:txBody>
      </p:sp>
      <p:sp>
        <p:nvSpPr>
          <p:cNvPr id="33" name="TextBox 32"/>
          <p:cNvSpPr txBox="1"/>
          <p:nvPr/>
        </p:nvSpPr>
        <p:spPr>
          <a:xfrm>
            <a:off x="1975279" y="520700"/>
            <a:ext cx="6958956"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προκηρύχθηκε με το σύστημα Σύμπραξης  Δημοσίου και Ιδιωτικού Τομέα (ως έργο ΣΔΙΤ)</a:t>
            </a:r>
          </a:p>
        </p:txBody>
      </p:sp>
      <p:grpSp>
        <p:nvGrpSpPr>
          <p:cNvPr id="16" name="Group 15"/>
          <p:cNvGrpSpPr/>
          <p:nvPr/>
        </p:nvGrpSpPr>
        <p:grpSpPr>
          <a:xfrm>
            <a:off x="3131429" y="1624272"/>
            <a:ext cx="6438557" cy="795381"/>
            <a:chOff x="3131429" y="1624272"/>
            <a:chExt cx="6438557"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5492209"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22,44 χλμ. και παράπλευρου / κάθετου δικτύου9,65 χλμ., με 2+2 λωρίδες, </a:t>
              </a:r>
            </a:p>
            <a:p>
              <a:r>
                <a:rPr lang="el-GR" sz="1500" dirty="0">
                  <a:solidFill>
                    <a:schemeClr val="bg1">
                      <a:lumMod val="65000"/>
                    </a:schemeClr>
                  </a:solidFill>
                  <a:latin typeface="Meta Pro Cond Medium" panose="02000606030000020004" pitchFamily="2" charset="0"/>
                </a:rPr>
                <a:t>ΛΕΑ ανά κατεύθυνση, πλάτους 21,50 μ</a:t>
              </a:r>
            </a:p>
          </p:txBody>
        </p:sp>
      </p:grpSp>
      <p:grpSp>
        <p:nvGrpSpPr>
          <p:cNvPr id="17" name="Group 16"/>
          <p:cNvGrpSpPr/>
          <p:nvPr/>
        </p:nvGrpSpPr>
        <p:grpSpPr>
          <a:xfrm>
            <a:off x="3133583" y="4327051"/>
            <a:ext cx="3873894" cy="764542"/>
            <a:chOff x="3133583" y="2901370"/>
            <a:chExt cx="3873894"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2739853"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5294980"/>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763351"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290 εκ. €</a:t>
              </a:r>
            </a:p>
          </p:txBody>
        </p:sp>
      </p:grpSp>
      <p:grpSp>
        <p:nvGrpSpPr>
          <p:cNvPr id="45" name="Group 44"/>
          <p:cNvGrpSpPr/>
          <p:nvPr/>
        </p:nvGrpSpPr>
        <p:grpSpPr>
          <a:xfrm>
            <a:off x="6856885" y="5351697"/>
            <a:ext cx="2742321" cy="764542"/>
            <a:chOff x="3131429" y="5351697"/>
            <a:chExt cx="2742321" cy="764542"/>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23564" y="5435868"/>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23564" y="5677251"/>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grpSp>
        <p:nvGrpSpPr>
          <p:cNvPr id="7" name="Group 6"/>
          <p:cNvGrpSpPr/>
          <p:nvPr/>
        </p:nvGrpSpPr>
        <p:grpSpPr>
          <a:xfrm>
            <a:off x="3126518" y="2741082"/>
            <a:ext cx="5087508" cy="1487878"/>
            <a:chOff x="3126518" y="2741082"/>
            <a:chExt cx="5087508" cy="1487878"/>
          </a:xfrm>
        </p:grpSpPr>
        <p:pic>
          <p:nvPicPr>
            <p:cNvPr id="4" name="Picture 3" descr="Icon&#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6518" y="2743184"/>
              <a:ext cx="766696" cy="764542"/>
            </a:xfrm>
            <a:prstGeom prst="rect">
              <a:avLst/>
            </a:prstGeom>
          </p:spPr>
        </p:pic>
        <p:sp>
          <p:nvSpPr>
            <p:cNvPr id="46" name="TextBox 45"/>
            <p:cNvSpPr txBox="1"/>
            <p:nvPr/>
          </p:nvSpPr>
          <p:spPr>
            <a:xfrm>
              <a:off x="4065133" y="2741082"/>
              <a:ext cx="1361270"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Τεχνικά έργα</a:t>
              </a:r>
              <a:endParaRPr lang="en-US" dirty="0">
                <a:solidFill>
                  <a:schemeClr val="tx1">
                    <a:lumMod val="50000"/>
                    <a:lumOff val="50000"/>
                  </a:schemeClr>
                </a:solidFill>
                <a:latin typeface="Meta Pro Cond Black" panose="02000A06040000020004" pitchFamily="2" charset="0"/>
              </a:endParaRPr>
            </a:p>
          </p:txBody>
        </p:sp>
        <p:sp>
          <p:nvSpPr>
            <p:cNvPr id="47" name="TextBox 46"/>
            <p:cNvSpPr txBox="1"/>
            <p:nvPr/>
          </p:nvSpPr>
          <p:spPr>
            <a:xfrm>
              <a:off x="4065133" y="2982465"/>
              <a:ext cx="4148893" cy="124649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5 νέοι Ανισόπεδοι Κόμβοι</a:t>
              </a:r>
            </a:p>
            <a:p>
              <a:r>
                <a:rPr lang="el-GR" sz="1500" dirty="0">
                  <a:solidFill>
                    <a:schemeClr val="bg1">
                      <a:lumMod val="65000"/>
                    </a:schemeClr>
                  </a:solidFill>
                  <a:latin typeface="Meta Pro Cond Medium" panose="02000606030000020004" pitchFamily="2" charset="0"/>
                </a:rPr>
                <a:t>12 γέφυρες μονού κλάδου (1,7 χλμ.)</a:t>
              </a:r>
            </a:p>
            <a:p>
              <a:r>
                <a:rPr lang="el-GR" sz="1500" dirty="0">
                  <a:solidFill>
                    <a:schemeClr val="bg1">
                      <a:lumMod val="65000"/>
                    </a:schemeClr>
                  </a:solidFill>
                  <a:latin typeface="Meta Pro Cond Medium" panose="02000606030000020004" pitchFamily="2" charset="0"/>
                </a:rPr>
                <a:t>5 σήραγγες μονού κλάδου (συνολικού μήκους 6,75 χλμ.)</a:t>
              </a:r>
            </a:p>
            <a:p>
              <a:r>
                <a:rPr lang="el-GR" sz="1500" dirty="0">
                  <a:solidFill>
                    <a:schemeClr val="bg1">
                      <a:lumMod val="65000"/>
                    </a:schemeClr>
                  </a:solidFill>
                  <a:latin typeface="Meta Pro Cond Medium" panose="02000606030000020004" pitchFamily="2" charset="0"/>
                </a:rPr>
                <a:t>1 cut &amp; cover διπλού κλάδου (215 μ)</a:t>
              </a:r>
            </a:p>
            <a:p>
              <a:r>
                <a:rPr lang="el-GR" sz="1500" dirty="0">
                  <a:solidFill>
                    <a:schemeClr val="bg1">
                      <a:lumMod val="65000"/>
                    </a:schemeClr>
                  </a:solidFill>
                  <a:latin typeface="Meta Pro Cond Medium" panose="02000606030000020004" pitchFamily="2" charset="0"/>
                </a:rPr>
                <a:t>80 οχετοί (σωληνωτοί και </a:t>
              </a:r>
              <a:r>
                <a:rPr lang="el-GR" sz="1500" dirty="0" err="1">
                  <a:solidFill>
                    <a:schemeClr val="bg1">
                      <a:lumMod val="65000"/>
                    </a:schemeClr>
                  </a:solidFill>
                  <a:latin typeface="Meta Pro Cond Medium" panose="02000606030000020004" pitchFamily="2" charset="0"/>
                </a:rPr>
                <a:t>κιβωτιοειδείς</a:t>
              </a:r>
              <a:r>
                <a:rPr lang="el-GR" sz="1500" dirty="0">
                  <a:solidFill>
                    <a:schemeClr val="bg1">
                      <a:lumMod val="65000"/>
                    </a:schemeClr>
                  </a:solidFill>
                  <a:latin typeface="Meta Pro Cond Medium" panose="02000606030000020004" pitchFamily="2" charset="0"/>
                </a:rPr>
                <a:t>)</a:t>
              </a:r>
            </a:p>
          </p:txBody>
        </p:sp>
      </p:grpSp>
      <p:pic>
        <p:nvPicPr>
          <p:cNvPr id="48" name="Picture 47" descr="Graphical user interface, text&#10;&#10;Description automatically generate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91667E-6 0 L 0.87422 -0.00231 " pathEditMode="relative" rAng="0" ptsTypes="AA">
                                      <p:cBhvr>
                                        <p:cTn id="6" dur="2000" fill="hold"/>
                                        <p:tgtEl>
                                          <p:spTgt spid="30"/>
                                        </p:tgtEl>
                                        <p:attrNameLst>
                                          <p:attrName>ppt_x</p:attrName>
                                          <p:attrName>ppt_y</p:attrName>
                                        </p:attrNameLst>
                                      </p:cBhvr>
                                      <p:rCtr x="43711" y="-11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11130012"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973891"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Γ1. Νεάπολη – Αγ. Νικόλαος</a:t>
            </a:r>
          </a:p>
        </p:txBody>
      </p:sp>
      <p:sp>
        <p:nvSpPr>
          <p:cNvPr id="33" name="TextBox 32"/>
          <p:cNvSpPr txBox="1"/>
          <p:nvPr/>
        </p:nvSpPr>
        <p:spPr>
          <a:xfrm>
            <a:off x="1975279" y="520700"/>
            <a:ext cx="414889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σχεδιάζεται να δημοπρατηθεί ως Δημόσιο Έργο </a:t>
            </a:r>
          </a:p>
        </p:txBody>
      </p:sp>
      <p:grpSp>
        <p:nvGrpSpPr>
          <p:cNvPr id="16" name="Group 15"/>
          <p:cNvGrpSpPr/>
          <p:nvPr/>
        </p:nvGrpSpPr>
        <p:grpSpPr>
          <a:xfrm>
            <a:off x="3120561" y="1624272"/>
            <a:ext cx="7833939" cy="1026213"/>
            <a:chOff x="3131429" y="1624272"/>
            <a:chExt cx="7833939" cy="1026213"/>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6887591" cy="784830"/>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14,0 χλμ. (Κατασκευή/επισκευή παράπλευρου &amp; κάθετου δικτύου,</a:t>
              </a:r>
            </a:p>
            <a:p>
              <a:r>
                <a:rPr lang="el-GR" sz="1500" dirty="0">
                  <a:solidFill>
                    <a:schemeClr val="bg1">
                      <a:lumMod val="65000"/>
                    </a:schemeClr>
                  </a:solidFill>
                  <a:latin typeface="Meta Pro Cond Medium" panose="02000606030000020004" pitchFamily="2" charset="0"/>
                </a:rPr>
                <a:t>αποκαθιστώντας την επικοινωνία στο δίκτυο), με 2+2 λωρίδες, ΛΕΑ ανά κατεύθυνση, </a:t>
              </a:r>
              <a:endParaRPr lang="en-US"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πλάτους</a:t>
              </a:r>
              <a:r>
                <a:rPr lang="en-US" sz="1500" dirty="0">
                  <a:solidFill>
                    <a:schemeClr val="bg1">
                      <a:lumMod val="65000"/>
                    </a:schemeClr>
                  </a:solidFill>
                  <a:latin typeface="Meta Pro Cond Medium" panose="02000606030000020004" pitchFamily="2" charset="0"/>
                </a:rPr>
                <a:t> </a:t>
              </a:r>
              <a:r>
                <a:rPr lang="el-GR" sz="1500" dirty="0">
                  <a:solidFill>
                    <a:schemeClr val="bg1">
                      <a:lumMod val="65000"/>
                    </a:schemeClr>
                  </a:solidFill>
                  <a:latin typeface="Meta Pro Cond Medium" panose="02000606030000020004" pitchFamily="2" charset="0"/>
                </a:rPr>
                <a:t>21,50 μ</a:t>
              </a:r>
            </a:p>
          </p:txBody>
        </p:sp>
      </p:grpSp>
      <p:grpSp>
        <p:nvGrpSpPr>
          <p:cNvPr id="17" name="Group 16"/>
          <p:cNvGrpSpPr/>
          <p:nvPr/>
        </p:nvGrpSpPr>
        <p:grpSpPr>
          <a:xfrm>
            <a:off x="3120561" y="3030557"/>
            <a:ext cx="3873894" cy="764542"/>
            <a:chOff x="3133583" y="2901370"/>
            <a:chExt cx="3873894"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2739853"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a:t>
              </a:r>
            </a:p>
          </p:txBody>
        </p:sp>
      </p:grpSp>
      <p:grpSp>
        <p:nvGrpSpPr>
          <p:cNvPr id="44" name="Group 43"/>
          <p:cNvGrpSpPr/>
          <p:nvPr/>
        </p:nvGrpSpPr>
        <p:grpSpPr>
          <a:xfrm>
            <a:off x="3120561" y="4175171"/>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754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145 εκ. €</a:t>
              </a:r>
            </a:p>
          </p:txBody>
        </p:sp>
      </p:grpSp>
      <p:grpSp>
        <p:nvGrpSpPr>
          <p:cNvPr id="45" name="Group 44"/>
          <p:cNvGrpSpPr/>
          <p:nvPr/>
        </p:nvGrpSpPr>
        <p:grpSpPr>
          <a:xfrm>
            <a:off x="3120561" y="5319786"/>
            <a:ext cx="2742321" cy="764542"/>
            <a:chOff x="3131429" y="5351697"/>
            <a:chExt cx="2742321" cy="764542"/>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23564" y="5435868"/>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23564" y="5677251"/>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pic>
        <p:nvPicPr>
          <p:cNvPr id="48" name="Picture 47" descr="Graphical user interface, text&#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125E-6 0 L 0.86836 0.00185 " pathEditMode="relative" rAng="0" ptsTypes="AA">
                                      <p:cBhvr>
                                        <p:cTn id="6" dur="2000" fill="hold"/>
                                        <p:tgtEl>
                                          <p:spTgt spid="29"/>
                                        </p:tgtEl>
                                        <p:attrNameLst>
                                          <p:attrName>ppt_x</p:attrName>
                                          <p:attrName>ppt_y</p:attrName>
                                        </p:attrNameLst>
                                      </p:cBhvr>
                                      <p:rCtr x="43411" y="9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11130012"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10817217"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78069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Γ2. Αγ. Νικόλαος</a:t>
            </a:r>
            <a:r>
              <a:rPr lang="en-US" sz="2000" dirty="0">
                <a:solidFill>
                  <a:schemeClr val="tx1">
                    <a:lumMod val="85000"/>
                    <a:lumOff val="15000"/>
                  </a:schemeClr>
                </a:solidFill>
                <a:latin typeface="Meta Pro Cond Black" panose="02000A06040000020004" pitchFamily="2" charset="0"/>
              </a:rPr>
              <a:t> – </a:t>
            </a:r>
            <a:r>
              <a:rPr lang="el-GR" sz="2000" dirty="0">
                <a:solidFill>
                  <a:schemeClr val="tx1">
                    <a:lumMod val="85000"/>
                    <a:lumOff val="15000"/>
                  </a:schemeClr>
                </a:solidFill>
                <a:latin typeface="Meta Pro Cond Black" panose="02000A06040000020004" pitchFamily="2" charset="0"/>
              </a:rPr>
              <a:t>Σητεία</a:t>
            </a:r>
          </a:p>
        </p:txBody>
      </p:sp>
      <p:sp>
        <p:nvSpPr>
          <p:cNvPr id="33" name="TextBox 32"/>
          <p:cNvSpPr txBox="1"/>
          <p:nvPr/>
        </p:nvSpPr>
        <p:spPr>
          <a:xfrm>
            <a:off x="1975279" y="520700"/>
            <a:ext cx="414889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σχεδιάζεται να δημοπρατηθεί ως Δημόσιο Έργο </a:t>
            </a:r>
          </a:p>
        </p:txBody>
      </p:sp>
      <p:grpSp>
        <p:nvGrpSpPr>
          <p:cNvPr id="16" name="Group 15"/>
          <p:cNvGrpSpPr/>
          <p:nvPr/>
        </p:nvGrpSpPr>
        <p:grpSpPr>
          <a:xfrm>
            <a:off x="3120561" y="1624272"/>
            <a:ext cx="5609804" cy="795381"/>
            <a:chOff x="3131429" y="1624272"/>
            <a:chExt cx="5609804"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4663456"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Τμήματα «Καλό Χωριό – Γέφυρα </a:t>
              </a:r>
              <a:r>
                <a:rPr lang="el-GR" sz="1500" dirty="0" err="1">
                  <a:solidFill>
                    <a:schemeClr val="bg1">
                      <a:lumMod val="65000"/>
                    </a:schemeClr>
                  </a:solidFill>
                  <a:latin typeface="Meta Pro Cond Medium" panose="02000606030000020004" pitchFamily="2" charset="0"/>
                </a:rPr>
                <a:t>Φρουζή</a:t>
              </a:r>
              <a:r>
                <a:rPr lang="el-GR" sz="1500" dirty="0">
                  <a:solidFill>
                    <a:schemeClr val="bg1">
                      <a:lumMod val="65000"/>
                    </a:schemeClr>
                  </a:solidFill>
                  <a:latin typeface="Meta Pro Cond Medium" panose="02000606030000020004" pitchFamily="2" charset="0"/>
                </a:rPr>
                <a:t>» και «Γέφυρα </a:t>
              </a:r>
              <a:r>
                <a:rPr lang="el-GR" sz="1500" dirty="0" err="1">
                  <a:solidFill>
                    <a:schemeClr val="bg1">
                      <a:lumMod val="65000"/>
                    </a:schemeClr>
                  </a:solidFill>
                  <a:latin typeface="Meta Pro Cond Medium" panose="02000606030000020004" pitchFamily="2" charset="0"/>
                </a:rPr>
                <a:t>Φρουζή</a:t>
              </a:r>
              <a:endParaRPr lang="el-GR"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Παράκαμψη </a:t>
              </a:r>
              <a:r>
                <a:rPr lang="el-GR" sz="1500" dirty="0" err="1">
                  <a:solidFill>
                    <a:schemeClr val="bg1">
                      <a:lumMod val="65000"/>
                    </a:schemeClr>
                  </a:solidFill>
                  <a:latin typeface="Meta Pro Cond Medium" panose="02000606030000020004" pitchFamily="2" charset="0"/>
                </a:rPr>
                <a:t>Παχειάς</a:t>
              </a:r>
              <a:r>
                <a:rPr lang="el-GR" sz="1500" dirty="0">
                  <a:solidFill>
                    <a:schemeClr val="bg1">
                      <a:lumMod val="65000"/>
                    </a:schemeClr>
                  </a:solidFill>
                  <a:latin typeface="Meta Pro Cond Medium" panose="02000606030000020004" pitchFamily="2" charset="0"/>
                </a:rPr>
                <a:t> Άμμου»  11 χλμ. </a:t>
              </a:r>
            </a:p>
          </p:txBody>
        </p:sp>
      </p:grpSp>
      <p:grpSp>
        <p:nvGrpSpPr>
          <p:cNvPr id="44" name="Group 43"/>
          <p:cNvGrpSpPr/>
          <p:nvPr/>
        </p:nvGrpSpPr>
        <p:grpSpPr>
          <a:xfrm>
            <a:off x="3120561" y="3059172"/>
            <a:ext cx="2875301" cy="764542"/>
            <a:chOff x="3131429" y="4176718"/>
            <a:chExt cx="2875301" cy="764542"/>
          </a:xfrm>
        </p:grpSpPr>
        <p:pic>
          <p:nvPicPr>
            <p:cNvPr id="8" name="Picture 7"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754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120 εκ. €</a:t>
              </a:r>
            </a:p>
          </p:txBody>
        </p:sp>
      </p:grpSp>
      <p:pic>
        <p:nvPicPr>
          <p:cNvPr id="48" name="Picture 47" descr="Graphical user interface, text&#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
        <p:nvSpPr>
          <p:cNvPr id="37" name="TextBox 36"/>
          <p:cNvSpPr txBox="1"/>
          <p:nvPr/>
        </p:nvSpPr>
        <p:spPr>
          <a:xfrm>
            <a:off x="3019159" y="4467148"/>
            <a:ext cx="5631670"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Το υπόλοιπο τμήμα (</a:t>
            </a:r>
            <a:r>
              <a:rPr lang="el-GR" sz="1500" dirty="0" err="1">
                <a:solidFill>
                  <a:schemeClr val="bg1">
                    <a:lumMod val="65000"/>
                  </a:schemeClr>
                </a:solidFill>
                <a:latin typeface="Meta Pro Cond Medium" panose="02000606030000020004" pitchFamily="2" charset="0"/>
              </a:rPr>
              <a:t>Άγ</a:t>
            </a:r>
            <a:r>
              <a:rPr lang="el-GR" sz="1500" dirty="0">
                <a:solidFill>
                  <a:schemeClr val="bg1">
                    <a:lumMod val="65000"/>
                  </a:schemeClr>
                </a:solidFill>
                <a:latin typeface="Meta Pro Cond Medium" panose="02000606030000020004" pitchFamily="2" charset="0"/>
              </a:rPr>
              <a:t>. Νικόλαος – Καλό Χωριό) συνολικού μήκους  ~50 χλμ.</a:t>
            </a:r>
            <a:endParaRPr lang="en-US"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μελετάται για να μπορέσει να ολοκληρωθεί ο ΒΟΑΚ ως ενιαίο έργο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04167E-6 0 L 0.86185 -0.00231 " pathEditMode="relative" rAng="0" ptsTypes="AA">
                                      <p:cBhvr>
                                        <p:cTn id="6" dur="2000" fill="hold"/>
                                        <p:tgtEl>
                                          <p:spTgt spid="28"/>
                                        </p:tgtEl>
                                        <p:attrNameLst>
                                          <p:attrName>ppt_x</p:attrName>
                                          <p:attrName>ppt_y</p:attrName>
                                        </p:attrNameLst>
                                      </p:cBhvr>
                                      <p:rCtr x="43086" y="-11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7" name="TextBox 6"/>
          <p:cNvSpPr txBox="1"/>
          <p:nvPr/>
        </p:nvSpPr>
        <p:spPr>
          <a:xfrm>
            <a:off x="6958322" y="912654"/>
            <a:ext cx="5949958" cy="523220"/>
          </a:xfrm>
          <a:prstGeom prst="rect">
            <a:avLst/>
          </a:prstGeom>
          <a:noFill/>
        </p:spPr>
        <p:txBody>
          <a:bodyPr wrap="square" rtlCol="0">
            <a:spAutoFit/>
          </a:bodyPr>
          <a:lstStyle/>
          <a:p>
            <a:r>
              <a:rPr lang="el-GR" sz="2800" b="1" dirty="0">
                <a:solidFill>
                  <a:srgbClr val="575D37"/>
                </a:solidFill>
                <a:latin typeface="Meta Pro Cond Black" panose="02000A06040000020004" pitchFamily="2" charset="0"/>
              </a:rPr>
              <a:t>6</a:t>
            </a:r>
            <a:r>
              <a:rPr lang="el-GR" sz="2000" dirty="0">
                <a:solidFill>
                  <a:srgbClr val="575D37"/>
                </a:solidFill>
                <a:latin typeface="Meta Pro Cond Black" panose="02000A06040000020004" pitchFamily="2" charset="0"/>
              </a:rPr>
              <a:t>  ΟΦΕΛΗ ΓΙΑ ΤΗΝ ΚΡΗΤΗ</a:t>
            </a:r>
          </a:p>
        </p:txBody>
      </p:sp>
      <p:sp>
        <p:nvSpPr>
          <p:cNvPr id="9" name="Rectangle 8"/>
          <p:cNvSpPr/>
          <p:nvPr/>
        </p:nvSpPr>
        <p:spPr>
          <a:xfrm>
            <a:off x="6528994" y="909358"/>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grpSp>
        <p:nvGrpSpPr>
          <p:cNvPr id="28" name="Group 27"/>
          <p:cNvGrpSpPr/>
          <p:nvPr/>
        </p:nvGrpSpPr>
        <p:grpSpPr>
          <a:xfrm>
            <a:off x="6436322" y="1782847"/>
            <a:ext cx="5079403" cy="433781"/>
            <a:chOff x="6436322" y="1917602"/>
            <a:chExt cx="5079403" cy="433781"/>
          </a:xfrm>
        </p:grpSpPr>
        <p:sp>
          <p:nvSpPr>
            <p:cNvPr id="8" name="TextBox 7"/>
            <p:cNvSpPr txBox="1"/>
            <p:nvPr/>
          </p:nvSpPr>
          <p:spPr>
            <a:xfrm>
              <a:off x="6981220" y="1972910"/>
              <a:ext cx="4534505" cy="323165"/>
            </a:xfrm>
            <a:prstGeom prst="rect">
              <a:avLst/>
            </a:prstGeom>
            <a:noFill/>
          </p:spPr>
          <p:txBody>
            <a:bodyPr wrap="square" rtlCol="0">
              <a:spAutoFit/>
            </a:bodyPr>
            <a:lstStyle/>
            <a:p>
              <a:r>
                <a:rPr lang="el-GR" sz="1500" dirty="0">
                  <a:solidFill>
                    <a:srgbClr val="8C8888"/>
                  </a:solidFill>
                  <a:latin typeface="Meta Pro Cond Medium" panose="02000606030000020004" pitchFamily="2" charset="0"/>
                </a:rPr>
                <a:t>ΟΔΙΚΗ ΑΣΦΑΛΕΙΑ</a:t>
              </a:r>
            </a:p>
          </p:txBody>
        </p:sp>
        <p:sp>
          <p:nvSpPr>
            <p:cNvPr id="10" name="Oval 9"/>
            <p:cNvSpPr/>
            <p:nvPr/>
          </p:nvSpPr>
          <p:spPr>
            <a:xfrm>
              <a:off x="6436322" y="1917602"/>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27" name="Group 26"/>
          <p:cNvGrpSpPr/>
          <p:nvPr/>
        </p:nvGrpSpPr>
        <p:grpSpPr>
          <a:xfrm>
            <a:off x="6436322" y="2529250"/>
            <a:ext cx="4717710" cy="562958"/>
            <a:chOff x="6436322" y="2627392"/>
            <a:chExt cx="4717710" cy="562958"/>
          </a:xfrm>
        </p:grpSpPr>
        <p:sp>
          <p:nvSpPr>
            <p:cNvPr id="11" name="TextBox 10"/>
            <p:cNvSpPr txBox="1"/>
            <p:nvPr/>
          </p:nvSpPr>
          <p:spPr>
            <a:xfrm>
              <a:off x="6981220" y="2636352"/>
              <a:ext cx="4172812" cy="553998"/>
            </a:xfrm>
            <a:prstGeom prst="rect">
              <a:avLst/>
            </a:prstGeom>
            <a:noFill/>
          </p:spPr>
          <p:txBody>
            <a:bodyPr wrap="square" rtlCol="0">
              <a:spAutoFit/>
            </a:bodyPr>
            <a:lstStyle/>
            <a:p>
              <a:r>
                <a:rPr lang="el-GR" sz="1500" dirty="0">
                  <a:solidFill>
                    <a:srgbClr val="8C8888"/>
                  </a:solidFill>
                  <a:latin typeface="Meta Pro Cond Medium" panose="02000606030000020004" pitchFamily="2" charset="0"/>
                </a:rPr>
                <a:t>ΕΞΟΙΚΟΝΟΜΗΣΗ ΧΡΟΝΟΥ ΤΑΞΙΔΙΟΥ ΚΑΙ </a:t>
              </a:r>
            </a:p>
            <a:p>
              <a:r>
                <a:rPr lang="el-GR" sz="1500" dirty="0">
                  <a:solidFill>
                    <a:srgbClr val="8C8888"/>
                  </a:solidFill>
                  <a:latin typeface="Meta Pro Cond Medium" panose="02000606030000020004" pitchFamily="2" charset="0"/>
                </a:rPr>
                <a:t>ΜΕΙΩΣΗ ΧΡΟΝΟΑΠΟΣΤΑΣΗΣ</a:t>
              </a:r>
              <a:endParaRPr lang="en-US" sz="1500" dirty="0">
                <a:solidFill>
                  <a:srgbClr val="8C8888"/>
                </a:solidFill>
                <a:latin typeface="Meta Pro Cond Medium" panose="02000606030000020004" pitchFamily="2" charset="0"/>
              </a:endParaRPr>
            </a:p>
          </p:txBody>
        </p:sp>
        <p:sp>
          <p:nvSpPr>
            <p:cNvPr id="16" name="Oval 15"/>
            <p:cNvSpPr/>
            <p:nvPr/>
          </p:nvSpPr>
          <p:spPr>
            <a:xfrm>
              <a:off x="6436322" y="2627392"/>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26" name="Group 25"/>
          <p:cNvGrpSpPr/>
          <p:nvPr/>
        </p:nvGrpSpPr>
        <p:grpSpPr>
          <a:xfrm>
            <a:off x="6436322" y="3275653"/>
            <a:ext cx="3852214" cy="433781"/>
            <a:chOff x="6436322" y="3413100"/>
            <a:chExt cx="3852214" cy="433781"/>
          </a:xfrm>
        </p:grpSpPr>
        <p:sp>
          <p:nvSpPr>
            <p:cNvPr id="12" name="TextBox 11"/>
            <p:cNvSpPr txBox="1"/>
            <p:nvPr/>
          </p:nvSpPr>
          <p:spPr>
            <a:xfrm>
              <a:off x="6981220" y="3467615"/>
              <a:ext cx="3307316"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ΜΕΙΩΣΗ ΚΟΣΤΟΥΣ ΜΕΤΑΦΟΡΑΣ ΠΡΟΪΟΝΤΩΝ</a:t>
              </a:r>
              <a:endParaRPr lang="en-US" sz="1500" dirty="0">
                <a:solidFill>
                  <a:srgbClr val="8C8888"/>
                </a:solidFill>
                <a:latin typeface="Meta Pro Cond Medium" panose="02000606030000020004" pitchFamily="2" charset="0"/>
              </a:endParaRPr>
            </a:p>
          </p:txBody>
        </p:sp>
        <p:sp>
          <p:nvSpPr>
            <p:cNvPr id="17" name="Oval 16"/>
            <p:cNvSpPr/>
            <p:nvPr/>
          </p:nvSpPr>
          <p:spPr>
            <a:xfrm>
              <a:off x="6436322" y="3413100"/>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nvGrpSpPr>
          <p:cNvPr id="25" name="Group 24"/>
          <p:cNvGrpSpPr/>
          <p:nvPr/>
        </p:nvGrpSpPr>
        <p:grpSpPr>
          <a:xfrm>
            <a:off x="6436322" y="4022056"/>
            <a:ext cx="2359818" cy="433781"/>
            <a:chOff x="6436322" y="4203886"/>
            <a:chExt cx="2359818" cy="433781"/>
          </a:xfrm>
        </p:grpSpPr>
        <p:sp>
          <p:nvSpPr>
            <p:cNvPr id="13" name="TextBox 12"/>
            <p:cNvSpPr txBox="1"/>
            <p:nvPr/>
          </p:nvSpPr>
          <p:spPr>
            <a:xfrm>
              <a:off x="6981220" y="4259193"/>
              <a:ext cx="1814920"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ΤΟΥΡΙΣΤΙΚΗ ΑΝΑΠΤΥΞΗ</a:t>
              </a:r>
              <a:endParaRPr lang="en-US" sz="1500" dirty="0">
                <a:solidFill>
                  <a:srgbClr val="8C8888"/>
                </a:solidFill>
                <a:latin typeface="Meta Pro Cond Medium" panose="02000606030000020004" pitchFamily="2" charset="0"/>
              </a:endParaRPr>
            </a:p>
          </p:txBody>
        </p:sp>
        <p:sp>
          <p:nvSpPr>
            <p:cNvPr id="19" name="Oval 18"/>
            <p:cNvSpPr/>
            <p:nvPr/>
          </p:nvSpPr>
          <p:spPr>
            <a:xfrm>
              <a:off x="6436322" y="4203886"/>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grpSp>
        <p:nvGrpSpPr>
          <p:cNvPr id="24" name="Group 23"/>
          <p:cNvGrpSpPr/>
          <p:nvPr/>
        </p:nvGrpSpPr>
        <p:grpSpPr>
          <a:xfrm>
            <a:off x="6436322" y="4768459"/>
            <a:ext cx="2608283" cy="433781"/>
            <a:chOff x="6436322" y="4912115"/>
            <a:chExt cx="2608283" cy="433781"/>
          </a:xfrm>
        </p:grpSpPr>
        <p:sp>
          <p:nvSpPr>
            <p:cNvPr id="14" name="TextBox 13"/>
            <p:cNvSpPr txBox="1"/>
            <p:nvPr/>
          </p:nvSpPr>
          <p:spPr>
            <a:xfrm>
              <a:off x="6981220" y="4963840"/>
              <a:ext cx="2063385"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ΑΥΞΗΣΗ ΘΕΣΕΩΝ ΕΡΓΑΣΙΑΣ</a:t>
              </a:r>
              <a:endParaRPr lang="en-US" sz="1500" dirty="0">
                <a:solidFill>
                  <a:srgbClr val="8C8888"/>
                </a:solidFill>
                <a:latin typeface="Meta Pro Cond Medium" panose="02000606030000020004" pitchFamily="2" charset="0"/>
              </a:endParaRPr>
            </a:p>
          </p:txBody>
        </p:sp>
        <p:sp>
          <p:nvSpPr>
            <p:cNvPr id="20" name="Oval 19"/>
            <p:cNvSpPr/>
            <p:nvPr/>
          </p:nvSpPr>
          <p:spPr>
            <a:xfrm>
              <a:off x="6436322" y="4912115"/>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grpSp>
        <p:nvGrpSpPr>
          <p:cNvPr id="23" name="Group 22"/>
          <p:cNvGrpSpPr/>
          <p:nvPr/>
        </p:nvGrpSpPr>
        <p:grpSpPr>
          <a:xfrm>
            <a:off x="6436322" y="5514860"/>
            <a:ext cx="2532943" cy="433781"/>
            <a:chOff x="6436322" y="5649615"/>
            <a:chExt cx="2532943" cy="433781"/>
          </a:xfrm>
        </p:grpSpPr>
        <p:sp>
          <p:nvSpPr>
            <p:cNvPr id="15" name="TextBox 14"/>
            <p:cNvSpPr txBox="1"/>
            <p:nvPr/>
          </p:nvSpPr>
          <p:spPr>
            <a:xfrm>
              <a:off x="6981220" y="5704922"/>
              <a:ext cx="1988045"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ΠΕΡΙΒΑΛΛΟΝΤΙΚΑ ΟΦΕΛΗ</a:t>
              </a:r>
              <a:endParaRPr lang="en-US" sz="1500" dirty="0">
                <a:solidFill>
                  <a:srgbClr val="8C8888"/>
                </a:solidFill>
                <a:latin typeface="Meta Pro Cond Medium" panose="02000606030000020004" pitchFamily="2" charset="0"/>
              </a:endParaRPr>
            </a:p>
          </p:txBody>
        </p:sp>
        <p:sp>
          <p:nvSpPr>
            <p:cNvPr id="22" name="Oval 21"/>
            <p:cNvSpPr/>
            <p:nvPr/>
          </p:nvSpPr>
          <p:spPr>
            <a:xfrm>
              <a:off x="6436322" y="5649615"/>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grpSp>
      <p:pic>
        <p:nvPicPr>
          <p:cNvPr id="3" name="Picture 2" descr="An aerial view of a city&#10;&#10;Description automatically generated with medium confidence"/>
          <p:cNvPicPr>
            <a:picLocks noChangeAspect="1"/>
          </p:cNvPicPr>
          <p:nvPr/>
        </p:nvPicPr>
        <p:blipFill rotWithShape="1">
          <a:blip r:embed="rId3" cstate="print">
            <a:extLst>
              <a:ext uri="{28A0092B-C50C-407E-A947-70E740481C1C}">
                <a14:useLocalDpi xmlns:a14="http://schemas.microsoft.com/office/drawing/2010/main" val="0"/>
              </a:ext>
            </a:extLst>
          </a:blip>
          <a:srcRect l="19442" r="23155"/>
          <a:stretch>
            <a:fillRect/>
          </a:stretch>
        </p:blipFill>
        <p:spPr>
          <a:xfrm>
            <a:off x="808023" y="909358"/>
            <a:ext cx="5209564" cy="5096947"/>
          </a:xfrm>
          <a:prstGeom prst="rect">
            <a:avLst/>
          </a:prstGeom>
        </p:spPr>
      </p:pic>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5" name="TextBox 4"/>
          <p:cNvSpPr txBox="1"/>
          <p:nvPr/>
        </p:nvSpPr>
        <p:spPr>
          <a:xfrm>
            <a:off x="495300" y="228600"/>
            <a:ext cx="2480744" cy="707886"/>
          </a:xfrm>
          <a:prstGeom prst="rect">
            <a:avLst/>
          </a:prstGeom>
          <a:noFill/>
        </p:spPr>
        <p:txBody>
          <a:bodyPr wrap="none" rtlCol="0">
            <a:spAutoFit/>
          </a:bodyPr>
          <a:lstStyle/>
          <a:p>
            <a:r>
              <a:rPr lang="en-US" sz="2000" dirty="0">
                <a:solidFill>
                  <a:schemeClr val="tx1">
                    <a:lumMod val="85000"/>
                    <a:lumOff val="15000"/>
                  </a:schemeClr>
                </a:solidFill>
                <a:latin typeface="Meta Pro Cond Black" panose="02000A06040000020004" pitchFamily="2" charset="0"/>
              </a:rPr>
              <a:t>1.</a:t>
            </a:r>
            <a:r>
              <a:rPr lang="el-GR" sz="2000" dirty="0">
                <a:solidFill>
                  <a:schemeClr val="tx1">
                    <a:lumMod val="85000"/>
                    <a:lumOff val="15000"/>
                  </a:schemeClr>
                </a:solidFill>
                <a:latin typeface="Meta Pro Cond Black" panose="02000A06040000020004" pitchFamily="2" charset="0"/>
              </a:rPr>
              <a:t>ΟΔΙΚΗ ΑΣΦΑΛΕΙΑ</a:t>
            </a:r>
          </a:p>
          <a:p>
            <a:endParaRPr lang="el-GR" sz="2000" dirty="0">
              <a:solidFill>
                <a:schemeClr val="tx1">
                  <a:lumMod val="85000"/>
                  <a:lumOff val="15000"/>
                </a:schemeClr>
              </a:solidFill>
              <a:latin typeface="Meta Pro Cond Black" panose="02000A06040000020004" pitchFamily="2" charset="0"/>
            </a:endParaRPr>
          </a:p>
        </p:txBody>
      </p:sp>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7" name="TextBox 6"/>
          <p:cNvSpPr txBox="1"/>
          <p:nvPr/>
        </p:nvSpPr>
        <p:spPr>
          <a:xfrm>
            <a:off x="4884525" y="2352483"/>
            <a:ext cx="6290104" cy="646331"/>
          </a:xfrm>
          <a:prstGeom prst="rect">
            <a:avLst/>
          </a:prstGeom>
          <a:noFill/>
        </p:spPr>
        <p:txBody>
          <a:bodyPr wrap="square" rtlCol="0">
            <a:spAutoFit/>
          </a:bodyPr>
          <a:lstStyle/>
          <a:p>
            <a:pPr algn="just"/>
            <a:r>
              <a:rPr lang="el-GR" dirty="0">
                <a:solidFill>
                  <a:schemeClr val="bg1">
                    <a:lumMod val="65000"/>
                  </a:schemeClr>
                </a:solidFill>
                <a:latin typeface="Meta Pro Cond Medium" panose="02000606030000020004" pitchFamily="2" charset="0"/>
              </a:rPr>
              <a:t>Θα αναβαθμίσει την Οδική Ασφάλεια με αισθητή μείωση</a:t>
            </a:r>
            <a:r>
              <a:rPr lang="en-US" dirty="0">
                <a:solidFill>
                  <a:schemeClr val="bg1">
                    <a:lumMod val="65000"/>
                  </a:schemeClr>
                </a:solidFill>
                <a:latin typeface="Meta Pro Cond Medium" panose="02000606030000020004" pitchFamily="2" charset="0"/>
              </a:rPr>
              <a:t> </a:t>
            </a:r>
            <a:r>
              <a:rPr lang="el-GR" dirty="0">
                <a:solidFill>
                  <a:schemeClr val="bg1">
                    <a:lumMod val="65000"/>
                  </a:schemeClr>
                </a:solidFill>
                <a:latin typeface="Meta Pro Cond Medium" panose="02000606030000020004" pitchFamily="2" charset="0"/>
              </a:rPr>
              <a:t>θανατηφόρων ατυχημάτων και σοβαρών τραυματισμών</a:t>
            </a:r>
            <a:endParaRPr lang="en-US" dirty="0">
              <a:solidFill>
                <a:schemeClr val="bg1">
                  <a:lumMod val="65000"/>
                </a:schemeClr>
              </a:solidFill>
              <a:latin typeface="Meta Pro Cond Medium" panose="02000606030000020004" pitchFamily="2" charset="0"/>
            </a:endParaRPr>
          </a:p>
        </p:txBody>
      </p:sp>
      <p:sp>
        <p:nvSpPr>
          <p:cNvPr id="8" name="TextBox 7"/>
          <p:cNvSpPr txBox="1"/>
          <p:nvPr/>
        </p:nvSpPr>
        <p:spPr>
          <a:xfrm>
            <a:off x="4884525" y="3545777"/>
            <a:ext cx="6339735" cy="1523494"/>
          </a:xfrm>
          <a:prstGeom prst="rect">
            <a:avLst/>
          </a:prstGeom>
          <a:noFill/>
        </p:spPr>
        <p:txBody>
          <a:bodyPr wrap="square" rtlCol="0">
            <a:spAutoFit/>
          </a:bodyPr>
          <a:lstStyle/>
          <a:p>
            <a:pPr marL="0" lvl="1" algn="just"/>
            <a:r>
              <a:rPr lang="el-GR" dirty="0">
                <a:solidFill>
                  <a:schemeClr val="bg1">
                    <a:lumMod val="65000"/>
                  </a:schemeClr>
                </a:solidFill>
                <a:latin typeface="Meta Pro Cond Medium" panose="02000606030000020004" pitchFamily="2" charset="0"/>
              </a:rPr>
              <a:t>Θα αυξήσει σημαντικά το μέσο ετήσιο ρυθμό μείωσης οδικών ατυχημάτων σε περίπου 7% ετησίως, από περίπου 4% την τελευταία 10ετια</a:t>
            </a:r>
            <a:endParaRPr lang="el-GR" dirty="0">
              <a:solidFill>
                <a:schemeClr val="accent5">
                  <a:lumMod val="50000"/>
                </a:schemeClr>
              </a:solidFill>
              <a:latin typeface="Century Gothic" panose="020B0502020202020204" pitchFamily="34" charset="0"/>
            </a:endParaRPr>
          </a:p>
          <a:p>
            <a:endParaRPr lang="el-GR" dirty="0">
              <a:solidFill>
                <a:schemeClr val="bg1">
                  <a:lumMod val="65000"/>
                </a:schemeClr>
              </a:solidFill>
              <a:latin typeface="Meta Pro Cond Medium" panose="02000606030000020004" pitchFamily="2" charset="0"/>
            </a:endParaRPr>
          </a:p>
          <a:p>
            <a:endParaRPr lang="en-US" dirty="0"/>
          </a:p>
        </p:txBody>
      </p:sp>
      <p:pic>
        <p:nvPicPr>
          <p:cNvPr id="10" name="Picture 9" descr="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13" name="Rectangle 12"/>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5" name="TextBox 4"/>
          <p:cNvSpPr txBox="1"/>
          <p:nvPr/>
        </p:nvSpPr>
        <p:spPr>
          <a:xfrm>
            <a:off x="495300" y="228600"/>
            <a:ext cx="2095445" cy="400110"/>
          </a:xfrm>
          <a:prstGeom prst="rect">
            <a:avLst/>
          </a:prstGeom>
          <a:noFill/>
        </p:spPr>
        <p:txBody>
          <a:bodyPr wrap="none" rtlCol="0">
            <a:spAutoFit/>
          </a:bodyPr>
          <a:lstStyle/>
          <a:p>
            <a:r>
              <a:rPr lang="en-US" sz="2000" dirty="0">
                <a:solidFill>
                  <a:schemeClr val="tx1">
                    <a:lumMod val="85000"/>
                    <a:lumOff val="15000"/>
                  </a:schemeClr>
                </a:solidFill>
                <a:latin typeface="Meta Pro Cond Black" panose="02000A06040000020004" pitchFamily="2" charset="0"/>
              </a:rPr>
              <a:t>1.</a:t>
            </a:r>
            <a:r>
              <a:rPr lang="el-GR" sz="2000" dirty="0">
                <a:solidFill>
                  <a:schemeClr val="tx1">
                    <a:lumMod val="85000"/>
                    <a:lumOff val="15000"/>
                  </a:schemeClr>
                </a:solidFill>
                <a:latin typeface="Meta Pro Cond Black" panose="02000A06040000020004" pitchFamily="2" charset="0"/>
              </a:rPr>
              <a:t>ΟΔΙΚΗ ΑΣΦΑΛΕΙΑ</a:t>
            </a:r>
          </a:p>
        </p:txBody>
      </p:sp>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2" name="TextBox 1"/>
          <p:cNvSpPr txBox="1"/>
          <p:nvPr/>
        </p:nvSpPr>
        <p:spPr>
          <a:xfrm>
            <a:off x="495300" y="520700"/>
            <a:ext cx="456445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Τέλος στη θλιβερή πρωτιά των θανατηφόρων ατυχημάτων </a:t>
            </a:r>
            <a:endParaRPr lang="en-US" sz="1500" dirty="0">
              <a:solidFill>
                <a:schemeClr val="bg1">
                  <a:lumMod val="65000"/>
                </a:schemeClr>
              </a:solidFill>
              <a:latin typeface="Meta Pro Cond Medium" panose="02000606030000020004" pitchFamily="2" charset="0"/>
            </a:endParaRPr>
          </a:p>
        </p:txBody>
      </p:sp>
      <p:pic>
        <p:nvPicPr>
          <p:cNvPr id="9" name="Picture 8" descr="Chart, bar chart, funnel char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41" y="1135965"/>
            <a:ext cx="8633182" cy="4776651"/>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ock&#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7149714"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2.ΕΞΟΙΚΟΝΟΜΗΣΗ ΧΡΟΝΟΥ ΤΑΞΙΔΙΟΥ ΚΑΙ ΜΕΙΩΣΗ ΧΡΟΝΟΑΠΟΣΤΑΣΗΣ</a:t>
            </a:r>
          </a:p>
        </p:txBody>
      </p:sp>
      <p:sp>
        <p:nvSpPr>
          <p:cNvPr id="8" name="TextBox 7"/>
          <p:cNvSpPr txBox="1"/>
          <p:nvPr/>
        </p:nvSpPr>
        <p:spPr>
          <a:xfrm>
            <a:off x="4847451" y="2992400"/>
            <a:ext cx="5772150" cy="74937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επιφέρει εξοικονόμηση χρόνου ταξιδιού και σημαντική μείωση της </a:t>
            </a:r>
            <a:r>
              <a:rPr lang="el-GR" dirty="0" err="1">
                <a:solidFill>
                  <a:schemeClr val="bg1">
                    <a:lumMod val="65000"/>
                  </a:schemeClr>
                </a:solidFill>
                <a:latin typeface="Meta Pro Cond Medium" panose="02000606030000020004" pitchFamily="2" charset="0"/>
              </a:rPr>
              <a:t>χρονοαπόστασης</a:t>
            </a:r>
            <a:r>
              <a:rPr lang="el-GR" dirty="0">
                <a:solidFill>
                  <a:schemeClr val="bg1">
                    <a:lumMod val="65000"/>
                  </a:schemeClr>
                </a:solidFill>
                <a:latin typeface="Meta Pro Cond Medium" panose="02000606030000020004" pitchFamily="2" charset="0"/>
              </a:rPr>
              <a:t> των μετακινήσεων </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17" name="Picture 16"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5630709"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3. ΜΕΙΩΣΗ ΚΟΣΤΟΥΣ ΜΕΤΑΦΟΡΑΣ ΠΡΟΪΟΝΤΩΝ</a:t>
            </a:r>
          </a:p>
        </p:txBody>
      </p:sp>
      <p:sp>
        <p:nvSpPr>
          <p:cNvPr id="8" name="TextBox 7"/>
          <p:cNvSpPr txBox="1"/>
          <p:nvPr/>
        </p:nvSpPr>
        <p:spPr>
          <a:xfrm>
            <a:off x="4740360" y="2992400"/>
            <a:ext cx="5772150" cy="74937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συμβάλει στη μείωση κόστους μεταφοράς των εμπορευμάτων και των προϊόντων στο συνολικό οδικό δίκτυο της Κρήτης</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274786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4. ΤΟΥΡΙΣΤΙΚΗ ΑΝΑΠΤΥΞΗ</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6" name="TextBox 15"/>
          <p:cNvSpPr txBox="1"/>
          <p:nvPr/>
        </p:nvSpPr>
        <p:spPr>
          <a:xfrm>
            <a:off x="4853815" y="2819275"/>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συμβάλει στην ανοδική πορεία της ανάπτυξης της Κρήτης μέσω της αυξημένης κινητικότητας και δυνατοτήτων αξιόπιστης προσπέλασης των τουριστικών και οικονομικών πόλων</a:t>
            </a: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4"/>
            <a:ext cx="2153033" cy="2153033"/>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3655103"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5. ΑΥΞΗΣΗ ΘΕΣΕΩΝ ΕΡΓΑΣΙΑΣ</a:t>
            </a:r>
          </a:p>
        </p:txBody>
      </p:sp>
      <p:sp>
        <p:nvSpPr>
          <p:cNvPr id="8" name="TextBox 7"/>
          <p:cNvSpPr txBox="1"/>
          <p:nvPr/>
        </p:nvSpPr>
        <p:spPr>
          <a:xfrm>
            <a:off x="4747834" y="2496469"/>
            <a:ext cx="5726431" cy="186506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ενισχύσει σημαντικά την απασχόληση με τη δημιουργία 90.000 έως 130.000 νέων θέσεων εργασίας, σε όλο το φάσμα της οικονομίας, κατά τη φάση κατασκευής και μετά από την ολοκλήρωση του έργου και για χρονικό ορίζοντα έως 30 έτη</a:t>
            </a:r>
          </a:p>
          <a:p>
            <a:pPr marL="57150" lvl="1" algn="just">
              <a:lnSpc>
                <a:spcPct val="125000"/>
              </a:lnSpc>
              <a:spcAft>
                <a:spcPts val="600"/>
              </a:spcAft>
              <a:buClr>
                <a:schemeClr val="accent5">
                  <a:lumMod val="50000"/>
                </a:schemeClr>
              </a:buClr>
              <a:buSzPct val="110000"/>
            </a:pPr>
            <a:endParaRPr lang="el-GR" dirty="0">
              <a:solidFill>
                <a:schemeClr val="bg1">
                  <a:lumMod val="65000"/>
                </a:schemeClr>
              </a:solidFill>
              <a:latin typeface="Meta Pro Cond Medium" panose="02000606030000020004" pitchFamily="2" charset="0"/>
            </a:endParaRP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7" name="Rectangle 6"/>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3369833" cy="430887"/>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σημασία του ΒΟΑΚ στη </a:t>
            </a:r>
            <a:r>
              <a:rPr lang="el-GR" sz="2200" dirty="0">
                <a:solidFill>
                  <a:schemeClr val="tx1">
                    <a:lumMod val="85000"/>
                    <a:lumOff val="15000"/>
                  </a:schemeClr>
                </a:solidFill>
                <a:latin typeface="Meta Pro Cond Black" panose="02000A06040000020004" pitchFamily="2" charset="0"/>
              </a:rPr>
              <a:t>Κρήτη</a:t>
            </a: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pic>
        <p:nvPicPr>
          <p:cNvPr id="9" name="Picture 8" descr="A picture containing 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15" y="992880"/>
            <a:ext cx="13009229" cy="4791576"/>
          </a:xfrm>
          <a:prstGeom prst="rect">
            <a:avLst/>
          </a:prstGeom>
        </p:spPr>
      </p:pic>
      <p:pic>
        <p:nvPicPr>
          <p:cNvPr id="11" name="Picture 10"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8596" y="3360819"/>
            <a:ext cx="908286" cy="908286"/>
          </a:xfrm>
          <a:prstGeom prst="rect">
            <a:avLst/>
          </a:prstGeom>
        </p:spPr>
      </p:pic>
      <p:pic>
        <p:nvPicPr>
          <p:cNvPr id="13" name="Picture 12"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317" y="1231428"/>
            <a:ext cx="910845" cy="908286"/>
          </a:xfrm>
          <a:prstGeom prst="rect">
            <a:avLst/>
          </a:prstGeom>
        </p:spPr>
      </p:pic>
      <p:pic>
        <p:nvPicPr>
          <p:cNvPr id="15" name="Picture 14" descr="Icon&#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8377" y="1231428"/>
            <a:ext cx="908286" cy="908286"/>
          </a:xfrm>
          <a:prstGeom prst="rect">
            <a:avLst/>
          </a:prstGeom>
        </p:spPr>
      </p:pic>
      <p:pic>
        <p:nvPicPr>
          <p:cNvPr id="17" name="Picture 16"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7098" y="3360819"/>
            <a:ext cx="910845" cy="908286"/>
          </a:xfrm>
          <a:prstGeom prst="rect">
            <a:avLst/>
          </a:prstGeom>
        </p:spPr>
      </p:pic>
      <p:sp>
        <p:nvSpPr>
          <p:cNvPr id="18" name="TextBox 17"/>
          <p:cNvSpPr txBox="1"/>
          <p:nvPr/>
        </p:nvSpPr>
        <p:spPr>
          <a:xfrm>
            <a:off x="2313412" y="2299171"/>
            <a:ext cx="2558654"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Συνδέει τις κύριες πύλες </a:t>
            </a:r>
          </a:p>
          <a:p>
            <a:r>
              <a:rPr lang="el-GR" dirty="0">
                <a:solidFill>
                  <a:srgbClr val="002060"/>
                </a:solidFill>
                <a:latin typeface="Meta Pro Cond Medium" panose="02000606030000020004" pitchFamily="2" charset="0"/>
              </a:rPr>
              <a:t>εισόδου/εξόδου</a:t>
            </a:r>
            <a:r>
              <a:rPr lang="en-US" dirty="0">
                <a:solidFill>
                  <a:srgbClr val="002060"/>
                </a:solidFill>
                <a:latin typeface="Meta Pro Cond Medium" panose="02000606030000020004" pitchFamily="2" charset="0"/>
              </a:rPr>
              <a:t> </a:t>
            </a:r>
            <a:r>
              <a:rPr lang="el-GR" dirty="0">
                <a:solidFill>
                  <a:srgbClr val="002060"/>
                </a:solidFill>
                <a:latin typeface="Meta Pro Cond Medium" panose="02000606030000020004" pitchFamily="2" charset="0"/>
              </a:rPr>
              <a:t>του νησιού</a:t>
            </a:r>
          </a:p>
        </p:txBody>
      </p:sp>
      <p:sp>
        <p:nvSpPr>
          <p:cNvPr id="21" name="TextBox 20"/>
          <p:cNvSpPr txBox="1"/>
          <p:nvPr/>
        </p:nvSpPr>
        <p:spPr>
          <a:xfrm>
            <a:off x="1948491" y="4375269"/>
            <a:ext cx="3288496"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Συγκεντρώνει το μεγαλύτερο μέρος</a:t>
            </a:r>
          </a:p>
          <a:p>
            <a:r>
              <a:rPr lang="el-GR" dirty="0">
                <a:solidFill>
                  <a:srgbClr val="002060"/>
                </a:solidFill>
                <a:latin typeface="Meta Pro Cond Medium" panose="02000606030000020004" pitchFamily="2" charset="0"/>
              </a:rPr>
              <a:t>του κυκλοφοριακού φόρτου</a:t>
            </a:r>
          </a:p>
        </p:txBody>
      </p:sp>
      <p:sp>
        <p:nvSpPr>
          <p:cNvPr id="22" name="TextBox 21"/>
          <p:cNvSpPr txBox="1"/>
          <p:nvPr/>
        </p:nvSpPr>
        <p:spPr>
          <a:xfrm>
            <a:off x="6203675" y="2277960"/>
            <a:ext cx="4277690"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Γύρω από τον ΒΟΑΚ συγκεντρώνεται περίπου το 80% της τουριστικής δραστηριότητας</a:t>
            </a:r>
          </a:p>
        </p:txBody>
      </p:sp>
      <p:sp>
        <p:nvSpPr>
          <p:cNvPr id="23" name="TextBox 22"/>
          <p:cNvSpPr txBox="1"/>
          <p:nvPr/>
        </p:nvSpPr>
        <p:spPr>
          <a:xfrm>
            <a:off x="6766190" y="4375269"/>
            <a:ext cx="3152660"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Εξυπηρετεί το μεγαλύτερο κομμάτι</a:t>
            </a:r>
          </a:p>
          <a:p>
            <a:r>
              <a:rPr lang="el-GR" dirty="0">
                <a:solidFill>
                  <a:srgbClr val="002060"/>
                </a:solidFill>
                <a:latin typeface="Meta Pro Cond Medium" panose="02000606030000020004" pitchFamily="2" charset="0"/>
              </a:rPr>
              <a:t>του πληθυσμού</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33" y="2069500"/>
            <a:ext cx="2481167" cy="2453579"/>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298190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6. ΠΕΡΙΒΑΛΛΟΝΤΙΚΑ ΟΦΕΛΗ</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5" name="TextBox 14"/>
          <p:cNvSpPr txBox="1"/>
          <p:nvPr/>
        </p:nvSpPr>
        <p:spPr>
          <a:xfrm>
            <a:off x="4761827" y="3695700"/>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εξασφαλίσει ικανοποιητικά εκτιμώμενα επίπεδα θορύβου εκτός κατοικημένων περιοχών με παράλληλη ελάφρυνση και μείωση θορύβου σε αστικά κέντρα</a:t>
            </a:r>
          </a:p>
        </p:txBody>
      </p:sp>
      <p:sp>
        <p:nvSpPr>
          <p:cNvPr id="16" name="TextBox 15"/>
          <p:cNvSpPr txBox="1"/>
          <p:nvPr/>
        </p:nvSpPr>
        <p:spPr>
          <a:xfrm>
            <a:off x="4761827" y="1845927"/>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εξασφαλίσει μείωση ατμοσφαιρικής ρύπανσης, κυρίως, των εκπεμπόμενων αερίων ρύπων ανά όχημα λόγω καλύτερων συνθηκών κυκλοφορίας και σταθερότερων μέσων ταχυτήτων</a:t>
            </a: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951" t="4974" r="10951"/>
          <a:stretch>
            <a:fillRect/>
          </a:stretch>
        </p:blipFill>
        <p:spPr>
          <a:xfrm>
            <a:off x="-1" y="0"/>
            <a:ext cx="12192001"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7460825" cy="677108"/>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θέση του Νέου Αυτοκινητοδρόμου Κρήτης στο Ελληνικό Περιβάλλον</a:t>
            </a:r>
            <a:endParaRPr lang="en-US" sz="2000" dirty="0">
              <a:solidFill>
                <a:schemeClr val="tx1">
                  <a:lumMod val="85000"/>
                  <a:lumOff val="15000"/>
                </a:schemeClr>
              </a:solidFill>
              <a:latin typeface="Meta Pro Cond Black" panose="02000A06040000020004" pitchFamily="2" charset="0"/>
            </a:endParaRPr>
          </a:p>
          <a:p>
            <a:r>
              <a:rPr lang="el-GR" dirty="0">
                <a:solidFill>
                  <a:schemeClr val="tx1">
                    <a:lumMod val="85000"/>
                    <a:lumOff val="15000"/>
                  </a:schemeClr>
                </a:solidFill>
                <a:latin typeface="Meta Pro Cond Black" panose="02000A06040000020004" pitchFamily="2" charset="0"/>
              </a:rPr>
              <a:t>Μεγάλο συγκοινωνιακό πλεονέκτημα έναντι της υπόλοιπης χώρας</a:t>
            </a: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pic>
        <p:nvPicPr>
          <p:cNvPr id="3" name="Picture 2" descr="A picture containing text, gea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 y="5719996"/>
            <a:ext cx="6872005" cy="1017434"/>
          </a:xfrm>
          <a:prstGeom prst="rect">
            <a:avLst/>
          </a:prstGeom>
        </p:spPr>
      </p:pic>
      <p:grpSp>
        <p:nvGrpSpPr>
          <p:cNvPr id="14" name="Group 13"/>
          <p:cNvGrpSpPr/>
          <p:nvPr/>
        </p:nvGrpSpPr>
        <p:grpSpPr>
          <a:xfrm>
            <a:off x="1249189" y="1200744"/>
            <a:ext cx="3019361" cy="4420821"/>
            <a:chOff x="1993312" y="651552"/>
            <a:chExt cx="3019361" cy="4420822"/>
          </a:xfrm>
        </p:grpSpPr>
        <p:pic>
          <p:nvPicPr>
            <p:cNvPr id="8" name="Picture 7" descr="A picture containing shap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7667" y="651552"/>
              <a:ext cx="2875006" cy="4420822"/>
            </a:xfrm>
            <a:prstGeom prst="rect">
              <a:avLst/>
            </a:prstGeom>
          </p:spPr>
        </p:pic>
        <p:sp>
          <p:nvSpPr>
            <p:cNvPr id="10" name="TextBox 9"/>
            <p:cNvSpPr txBox="1"/>
            <p:nvPr/>
          </p:nvSpPr>
          <p:spPr>
            <a:xfrm>
              <a:off x="3052964" y="1221146"/>
              <a:ext cx="955711" cy="477054"/>
            </a:xfrm>
            <a:prstGeom prst="rect">
              <a:avLst/>
            </a:prstGeom>
            <a:noFill/>
          </p:spPr>
          <p:txBody>
            <a:bodyPr wrap="none" rtlCol="0">
              <a:spAutoFit/>
            </a:bodyPr>
            <a:lstStyle/>
            <a:p>
              <a:r>
                <a:rPr lang="el-GR" sz="2500" dirty="0">
                  <a:solidFill>
                    <a:schemeClr val="bg1">
                      <a:lumMod val="65000"/>
                    </a:schemeClr>
                  </a:solidFill>
                  <a:latin typeface="Meta Pro Cond Black" panose="02000A06040000020004" pitchFamily="2" charset="0"/>
                </a:rPr>
                <a:t>Κρήτη</a:t>
              </a:r>
              <a:endParaRPr lang="en-US" sz="2500" dirty="0">
                <a:solidFill>
                  <a:schemeClr val="bg1">
                    <a:lumMod val="65000"/>
                  </a:schemeClr>
                </a:solidFill>
                <a:latin typeface="Meta Pro Cond Black" panose="02000A06040000020004" pitchFamily="2" charset="0"/>
              </a:endParaRPr>
            </a:p>
          </p:txBody>
        </p:sp>
        <p:sp>
          <p:nvSpPr>
            <p:cNvPr id="12" name="TextBox 11"/>
            <p:cNvSpPr txBox="1"/>
            <p:nvPr/>
          </p:nvSpPr>
          <p:spPr>
            <a:xfrm>
              <a:off x="2202334" y="1970780"/>
              <a:ext cx="2656973"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4</a:t>
              </a:r>
              <a:r>
                <a:rPr lang="el-GR" sz="3000" b="1" dirty="0">
                  <a:solidFill>
                    <a:srgbClr val="002060"/>
                  </a:solidFill>
                  <a:latin typeface="Arial Black" panose="020B0A04020102020204" pitchFamily="34" charset="0"/>
                </a:rPr>
                <a:t>0</a:t>
              </a:r>
              <a:r>
                <a:rPr lang="el-GR" sz="1400" dirty="0">
                  <a:solidFill>
                    <a:srgbClr val="002060"/>
                  </a:solidFill>
                  <a:latin typeface="Meta Pro Cond Medium" panose="02000606030000020004" pitchFamily="2" charset="0"/>
                </a:rPr>
                <a:t>χλμ. </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25" name="TextBox 24"/>
            <p:cNvSpPr txBox="1"/>
            <p:nvPr/>
          </p:nvSpPr>
          <p:spPr>
            <a:xfrm>
              <a:off x="1993312" y="2952756"/>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1.2</a:t>
              </a:r>
              <a:r>
                <a:rPr lang="el-GR" sz="1400" dirty="0">
                  <a:solidFill>
                    <a:srgbClr val="002060"/>
                  </a:solidFill>
                  <a:latin typeface="Meta Pro Cond Medium" panose="02000606030000020004" pitchFamily="2" charset="0"/>
                </a:rPr>
                <a:t>χλμ.</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 αυτοκινητοδρόμου</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Ανά 1000 ΙΧ</a:t>
              </a:r>
            </a:p>
          </p:txBody>
        </p:sp>
        <p:sp>
          <p:nvSpPr>
            <p:cNvPr id="26" name="TextBox 25"/>
            <p:cNvSpPr txBox="1"/>
            <p:nvPr/>
          </p:nvSpPr>
          <p:spPr>
            <a:xfrm>
              <a:off x="1993312" y="3913340"/>
              <a:ext cx="2981325" cy="984885"/>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3.9</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grpSp>
        <p:nvGrpSpPr>
          <p:cNvPr id="27" name="Group 26"/>
          <p:cNvGrpSpPr/>
          <p:nvPr/>
        </p:nvGrpSpPr>
        <p:grpSpPr>
          <a:xfrm>
            <a:off x="4507581" y="1200744"/>
            <a:ext cx="3459892" cy="4399504"/>
            <a:chOff x="1975400" y="791347"/>
            <a:chExt cx="2999237" cy="4271005"/>
          </a:xfrm>
        </p:grpSpPr>
        <p:pic>
          <p:nvPicPr>
            <p:cNvPr id="28" name="Picture 27" descr="A picture containing shap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0" y="791347"/>
              <a:ext cx="2777575" cy="4271005"/>
            </a:xfrm>
            <a:prstGeom prst="rect">
              <a:avLst/>
            </a:prstGeom>
          </p:spPr>
        </p:pic>
        <p:sp>
          <p:nvSpPr>
            <p:cNvPr id="29" name="TextBox 28"/>
            <p:cNvSpPr txBox="1"/>
            <p:nvPr/>
          </p:nvSpPr>
          <p:spPr>
            <a:xfrm>
              <a:off x="2938792" y="1031183"/>
              <a:ext cx="1090363" cy="707886"/>
            </a:xfrm>
            <a:prstGeom prst="rect">
              <a:avLst/>
            </a:prstGeom>
            <a:noFill/>
          </p:spPr>
          <p:txBody>
            <a:bodyPr wrap="none" rtlCol="0">
              <a:spAutoFit/>
            </a:bodyPr>
            <a:lstStyle/>
            <a:p>
              <a:r>
                <a:rPr lang="el-GR" sz="1400" dirty="0">
                  <a:solidFill>
                    <a:schemeClr val="bg1">
                      <a:lumMod val="65000"/>
                    </a:schemeClr>
                  </a:solidFill>
                  <a:latin typeface="Meta Pro Cond Black" panose="02000A06040000020004" pitchFamily="2" charset="0"/>
                </a:rPr>
                <a:t>υπόλοιπη</a:t>
              </a:r>
            </a:p>
            <a:p>
              <a:r>
                <a:rPr lang="el-GR" sz="2500" dirty="0">
                  <a:solidFill>
                    <a:schemeClr val="bg1">
                      <a:lumMod val="65000"/>
                    </a:schemeClr>
                  </a:solidFill>
                  <a:latin typeface="Meta Pro Cond Black" panose="02000A06040000020004" pitchFamily="2" charset="0"/>
                </a:rPr>
                <a:t>Ελλάδα</a:t>
              </a:r>
              <a:endParaRPr lang="en-US" sz="2500" dirty="0">
                <a:solidFill>
                  <a:schemeClr val="bg1">
                    <a:lumMod val="65000"/>
                  </a:schemeClr>
                </a:solidFill>
                <a:latin typeface="Meta Pro Cond Black" panose="02000A06040000020004" pitchFamily="2" charset="0"/>
              </a:endParaRPr>
            </a:p>
          </p:txBody>
        </p:sp>
        <p:sp>
          <p:nvSpPr>
            <p:cNvPr id="30" name="TextBox 29"/>
            <p:cNvSpPr txBox="1"/>
            <p:nvPr/>
          </p:nvSpPr>
          <p:spPr>
            <a:xfrm>
              <a:off x="1993312" y="1992172"/>
              <a:ext cx="2981325" cy="952359"/>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22</a:t>
              </a:r>
              <a:r>
                <a:rPr lang="en-US" sz="3000" b="1" dirty="0">
                  <a:solidFill>
                    <a:srgbClr val="002060"/>
                  </a:solidFill>
                  <a:latin typeface="Arial Black" panose="020B0A04020102020204" pitchFamily="34" charset="0"/>
                </a:rPr>
                <a:t>.5</a:t>
              </a:r>
              <a:r>
                <a:rPr lang="el-GR" sz="1400" dirty="0">
                  <a:solidFill>
                    <a:srgbClr val="002060"/>
                  </a:solidFill>
                  <a:latin typeface="Meta Pro Cond Medium" panose="02000606030000020004" pitchFamily="2" charset="0"/>
                </a:rPr>
                <a:t>χλμ.</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31" name="TextBox 30"/>
            <p:cNvSpPr txBox="1"/>
            <p:nvPr/>
          </p:nvSpPr>
          <p:spPr>
            <a:xfrm>
              <a:off x="1993312" y="3006091"/>
              <a:ext cx="2981325" cy="952359"/>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0.43</a:t>
              </a:r>
              <a:r>
                <a:rPr lang="el-GR" sz="1400" dirty="0">
                  <a:solidFill>
                    <a:srgbClr val="002060"/>
                  </a:solidFill>
                  <a:latin typeface="Meta Pro Cond Medium" panose="02000606030000020004" pitchFamily="2" charset="0"/>
                </a:rPr>
                <a:t>χλμ.</a:t>
              </a:r>
              <a:r>
                <a:rPr lang="el-GR" sz="1400" dirty="0">
                  <a:solidFill>
                    <a:srgbClr val="FF0000"/>
                  </a:solidFill>
                  <a:latin typeface="Meta Pro Cond Medium" panose="02000606030000020004" pitchFamily="2" charset="0"/>
                </a:rPr>
                <a:t> </a:t>
              </a:r>
              <a:endParaRPr lang="en-US" sz="1400" dirty="0">
                <a:solidFill>
                  <a:srgbClr val="FF000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Ανά 1000 ΙΧ</a:t>
              </a:r>
            </a:p>
          </p:txBody>
        </p:sp>
        <p:sp>
          <p:nvSpPr>
            <p:cNvPr id="32" name="TextBox 31"/>
            <p:cNvSpPr txBox="1"/>
            <p:nvPr/>
          </p:nvSpPr>
          <p:spPr>
            <a:xfrm>
              <a:off x="1993312" y="3979330"/>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1.22</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grpSp>
        <p:nvGrpSpPr>
          <p:cNvPr id="33" name="Group 32"/>
          <p:cNvGrpSpPr/>
          <p:nvPr/>
        </p:nvGrpSpPr>
        <p:grpSpPr>
          <a:xfrm>
            <a:off x="7556612" y="1200744"/>
            <a:ext cx="3492842" cy="4420822"/>
            <a:chOff x="1993312" y="1219674"/>
            <a:chExt cx="2981325" cy="3842678"/>
          </a:xfrm>
        </p:grpSpPr>
        <p:pic>
          <p:nvPicPr>
            <p:cNvPr id="34" name="Picture 33" descr="A picture containing shap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3955" y="1219674"/>
              <a:ext cx="2499020" cy="3842678"/>
            </a:xfrm>
            <a:prstGeom prst="rect">
              <a:avLst/>
            </a:prstGeom>
          </p:spPr>
        </p:pic>
        <p:sp>
          <p:nvSpPr>
            <p:cNvPr id="35" name="TextBox 34"/>
            <p:cNvSpPr txBox="1"/>
            <p:nvPr/>
          </p:nvSpPr>
          <p:spPr>
            <a:xfrm>
              <a:off x="2931579" y="1472239"/>
              <a:ext cx="1104790" cy="477054"/>
            </a:xfrm>
            <a:prstGeom prst="rect">
              <a:avLst/>
            </a:prstGeom>
            <a:noFill/>
          </p:spPr>
          <p:txBody>
            <a:bodyPr wrap="none" rtlCol="0">
              <a:spAutoFit/>
            </a:bodyPr>
            <a:lstStyle/>
            <a:p>
              <a:r>
                <a:rPr lang="el-GR" sz="2500" dirty="0">
                  <a:solidFill>
                    <a:schemeClr val="bg1">
                      <a:lumMod val="65000"/>
                    </a:schemeClr>
                  </a:solidFill>
                  <a:latin typeface="Meta Pro Cond Black" panose="02000A06040000020004" pitchFamily="2" charset="0"/>
                </a:rPr>
                <a:t>Κύπρος</a:t>
              </a:r>
              <a:endParaRPr lang="en-US" sz="2500" dirty="0">
                <a:solidFill>
                  <a:schemeClr val="bg1">
                    <a:lumMod val="65000"/>
                  </a:schemeClr>
                </a:solidFill>
                <a:latin typeface="Meta Pro Cond Black" panose="02000A06040000020004" pitchFamily="2" charset="0"/>
              </a:endParaRPr>
            </a:p>
          </p:txBody>
        </p:sp>
        <p:sp>
          <p:nvSpPr>
            <p:cNvPr id="36" name="TextBox 35"/>
            <p:cNvSpPr txBox="1"/>
            <p:nvPr/>
          </p:nvSpPr>
          <p:spPr>
            <a:xfrm>
              <a:off x="2210185" y="2294861"/>
              <a:ext cx="2547577" cy="907838"/>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38</a:t>
              </a:r>
              <a:r>
                <a:rPr lang="en-US" sz="3000" b="1" dirty="0">
                  <a:solidFill>
                    <a:srgbClr val="002060"/>
                  </a:solidFill>
                  <a:latin typeface="Arial Black" panose="020B0A04020102020204" pitchFamily="34" charset="0"/>
                </a:rPr>
                <a:t>.6</a:t>
              </a:r>
              <a:r>
                <a:rPr lang="el-GR" sz="1400" dirty="0">
                  <a:solidFill>
                    <a:srgbClr val="002060"/>
                  </a:solidFill>
                  <a:latin typeface="Meta Pro Cond Medium" panose="02000606030000020004" pitchFamily="2" charset="0"/>
                </a:rPr>
                <a:t>χλμ.</a:t>
              </a:r>
              <a:r>
                <a:rPr lang="el-GR" sz="1400" dirty="0">
                  <a:solidFill>
                    <a:srgbClr val="FF0000"/>
                  </a:solidFill>
                  <a:latin typeface="Meta Pro Cond Medium" panose="02000606030000020004" pitchFamily="2" charset="0"/>
                </a:rPr>
                <a:t> </a:t>
              </a:r>
              <a:endParaRPr lang="en-US" sz="1400" dirty="0">
                <a:solidFill>
                  <a:srgbClr val="FF000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38" name="TextBox 37"/>
            <p:cNvSpPr txBox="1"/>
            <p:nvPr/>
          </p:nvSpPr>
          <p:spPr>
            <a:xfrm>
              <a:off x="1993312" y="3992854"/>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1.35</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54451" cy="6858000"/>
          </a:xfrm>
          <a:prstGeom prst="rect">
            <a:avLst/>
          </a:prstGeom>
        </p:spPr>
      </p:pic>
      <p:pic>
        <p:nvPicPr>
          <p:cNvPr id="8" name="Picture 7"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9" name="TextBox 8"/>
          <p:cNvSpPr txBox="1"/>
          <p:nvPr/>
        </p:nvSpPr>
        <p:spPr>
          <a:xfrm>
            <a:off x="317500" y="4724400"/>
            <a:ext cx="2247900" cy="1631216"/>
          </a:xfrm>
          <a:prstGeom prst="rect">
            <a:avLst/>
          </a:prstGeom>
          <a:noFill/>
        </p:spPr>
        <p:txBody>
          <a:bodyPr wrap="square" rtlCol="0">
            <a:spAutoFit/>
          </a:bodyPr>
          <a:lstStyle/>
          <a:p>
            <a:r>
              <a:rPr lang="el-GR" sz="2000" dirty="0">
                <a:solidFill>
                  <a:schemeClr val="bg1"/>
                </a:solidFill>
                <a:latin typeface="Meta Pro Cond Black" panose="02000A06040000020004" pitchFamily="2" charset="0"/>
              </a:rPr>
              <a:t>Η θέση</a:t>
            </a:r>
          </a:p>
          <a:p>
            <a:r>
              <a:rPr lang="el-GR" sz="2000" dirty="0">
                <a:solidFill>
                  <a:schemeClr val="bg1"/>
                </a:solidFill>
                <a:latin typeface="Meta Pro Cond Black" panose="02000A06040000020004" pitchFamily="2" charset="0"/>
              </a:rPr>
              <a:t>του ΒΟΑΚ</a:t>
            </a:r>
          </a:p>
          <a:p>
            <a:r>
              <a:rPr lang="el-GR" sz="2000" dirty="0">
                <a:solidFill>
                  <a:schemeClr val="bg1"/>
                </a:solidFill>
                <a:latin typeface="Meta Pro Cond Black" panose="02000A06040000020004" pitchFamily="2" charset="0"/>
              </a:rPr>
              <a:t>στο</a:t>
            </a:r>
          </a:p>
          <a:p>
            <a:r>
              <a:rPr lang="el-GR" sz="2000" dirty="0">
                <a:solidFill>
                  <a:schemeClr val="bg1"/>
                </a:solidFill>
                <a:latin typeface="Meta Pro Cond Black" panose="02000A06040000020004" pitchFamily="2" charset="0"/>
              </a:rPr>
              <a:t>Διεθνές </a:t>
            </a:r>
          </a:p>
          <a:p>
            <a:r>
              <a:rPr lang="el-GR" sz="2000" dirty="0">
                <a:solidFill>
                  <a:schemeClr val="bg1"/>
                </a:solidFill>
                <a:latin typeface="Meta Pro Cond Black" panose="02000A06040000020004" pitchFamily="2" charset="0"/>
              </a:rPr>
              <a:t>Περιβάλλον</a:t>
            </a:r>
            <a:endParaRPr lang="en-US" sz="2000" dirty="0">
              <a:solidFill>
                <a:schemeClr val="bg1"/>
              </a:solidFill>
              <a:latin typeface="Meta Pro Cond Black" panose="02000A06040000020004" pitchFamily="2" charset="0"/>
            </a:endParaRPr>
          </a:p>
        </p:txBody>
      </p:sp>
      <p:graphicFrame>
        <p:nvGraphicFramePr>
          <p:cNvPr id="6" name="5 - Πίνακας"/>
          <p:cNvGraphicFramePr>
            <a:graphicFrameLocks noGrp="1"/>
          </p:cNvGraphicFramePr>
          <p:nvPr/>
        </p:nvGraphicFramePr>
        <p:xfrm>
          <a:off x="3423921" y="1096361"/>
          <a:ext cx="8450579" cy="4443647"/>
        </p:xfrm>
        <a:graphic>
          <a:graphicData uri="http://schemas.openxmlformats.org/drawingml/2006/table">
            <a:tbl>
              <a:tblPr/>
              <a:tblGrid>
                <a:gridCol w="1013609"/>
                <a:gridCol w="2061771"/>
                <a:gridCol w="2472590"/>
                <a:gridCol w="679597"/>
                <a:gridCol w="1040469"/>
                <a:gridCol w="1182543"/>
              </a:tblGrid>
              <a:tr h="357021">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Χώρα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Οδικό τμήμα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Σύνδεση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Μήκος (χλμ.)</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Κόστος </a:t>
                      </a:r>
                      <a:br>
                        <a:rPr lang="el-GR" sz="1100" b="1" i="0" u="none" strike="noStrike" dirty="0">
                          <a:solidFill>
                            <a:schemeClr val="tx1">
                              <a:lumMod val="75000"/>
                              <a:lumOff val="25000"/>
                            </a:schemeClr>
                          </a:solidFill>
                          <a:latin typeface="Meta Pro Cond Medium" panose="02000606030000020004" pitchFamily="2" charset="0"/>
                        </a:rPr>
                      </a:br>
                      <a:r>
                        <a:rPr lang="el-GR" sz="1100" b="1" i="0" u="none" strike="noStrike" dirty="0">
                          <a:solidFill>
                            <a:schemeClr val="tx1">
                              <a:lumMod val="75000"/>
                              <a:lumOff val="25000"/>
                            </a:schemeClr>
                          </a:solidFill>
                          <a:latin typeface="Meta Pro Cond Medium" panose="02000606030000020004" pitchFamily="2" charset="0"/>
                        </a:rPr>
                        <a:t>(εκ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Διάρκεια Έργου</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r>
              <a:tr h="592055">
                <a:tc>
                  <a:txBody>
                    <a:bodyPr/>
                    <a:lstStyle/>
                    <a:p>
                      <a:pPr algn="ctr" fontAlgn="ctr"/>
                      <a:r>
                        <a:rPr lang="el-GR" sz="1100" b="0" i="0" u="none" strike="noStrike" dirty="0">
                          <a:solidFill>
                            <a:schemeClr val="bg1"/>
                          </a:solidFill>
                          <a:latin typeface="Meta Pro Cond Medium" panose="02000606030000020004" pitchFamily="2" charset="0"/>
                        </a:rPr>
                        <a:t>Ελλάδα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Meta Pro Cond Medium" panose="02000606030000020004" pitchFamily="2" charset="0"/>
                        </a:rPr>
                        <a:t>Βόρειος Οδικός Άξονας Κρήτης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Meta Pro Cond Medium" panose="02000606030000020004" pitchFamily="2" charset="0"/>
                        </a:rPr>
                        <a:t>Κίσσαμος – Χανιά – Χερσόνησος – Νεάπολη – Αγ. Νικόλαος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100" b="0" i="0" u="none" strike="noStrike" dirty="0">
                          <a:solidFill>
                            <a:schemeClr val="bg1"/>
                          </a:solidFill>
                          <a:latin typeface="Arial" panose="020B0604020202020204" pitchFamily="34" charset="0"/>
                          <a:cs typeface="Arial" panose="020B0604020202020204" pitchFamily="34" charset="0"/>
                        </a:rPr>
                        <a:t>294</a:t>
                      </a:r>
                      <a:r>
                        <a:rPr lang="el-GR" sz="1100" b="0" i="0" u="none" strike="noStrike" dirty="0">
                          <a:solidFill>
                            <a:schemeClr val="bg1"/>
                          </a:solidFill>
                          <a:latin typeface="Arial" panose="020B0604020202020204" pitchFamily="34" charset="0"/>
                          <a:cs typeface="Arial" panose="020B0604020202020204" pitchFamily="34" charset="0"/>
                        </a:rPr>
                        <a:t>,</a:t>
                      </a:r>
                      <a:r>
                        <a:rPr lang="en-US" sz="1100" b="0" i="0" u="none" strike="noStrike" dirty="0">
                          <a:solidFill>
                            <a:schemeClr val="bg1"/>
                          </a:solidFill>
                          <a:latin typeface="Arial" panose="020B0604020202020204" pitchFamily="34" charset="0"/>
                          <a:cs typeface="Arial" panose="020B0604020202020204" pitchFamily="34" charset="0"/>
                        </a:rPr>
                        <a:t>0</a:t>
                      </a:r>
                      <a:endParaRPr lang="el-GR" sz="1100" b="0"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Arial" panose="020B0604020202020204" pitchFamily="34" charset="0"/>
                          <a:cs typeface="Arial" panose="020B0604020202020204" pitchFamily="34" charset="0"/>
                        </a:rPr>
                        <a:t>2.000,0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Arial" panose="020B0604020202020204" pitchFamily="34" charset="0"/>
                          <a:cs typeface="Arial" panose="020B0604020202020204" pitchFamily="34" charset="0"/>
                        </a:rPr>
                        <a:t>2021-2025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1169670">
                <a:tc>
                  <a:txBody>
                    <a:bodyPr/>
                    <a:lstStyle/>
                    <a:p>
                      <a:pPr algn="ctr" fontAlgn="ctr"/>
                      <a:r>
                        <a:rPr lang="el-GR" sz="1100" b="0" i="0" u="none" strike="noStrike" dirty="0">
                          <a:solidFill>
                            <a:srgbClr val="8C8888"/>
                          </a:solidFill>
                          <a:latin typeface="Meta Pro Cond Medium" panose="02000606030000020004" pitchFamily="2" charset="0"/>
                        </a:rPr>
                        <a:t>Πολωνία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Νέος δρόμος ταχείας κυκλοφορίας (σύνδεση Nowe Marzy και Bydgoszcz,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αυτοκινητόδρομου Α1 από το πολωνικό χωριό Nowe Marzy με την πόλη Bydgoszcz, μέσω της πόλης Świecie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73,0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483,9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10/2006 - 10/2019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458478">
                <a:tc>
                  <a:txBody>
                    <a:bodyPr/>
                    <a:lstStyle/>
                    <a:p>
                      <a:pPr algn="ctr" fontAlgn="ctr"/>
                      <a:r>
                        <a:rPr lang="el-GR" sz="1100" b="0" i="0" u="none" strike="noStrike">
                          <a:solidFill>
                            <a:srgbClr val="8C8888"/>
                          </a:solidFill>
                          <a:latin typeface="Meta Pro Cond Medium" panose="02000606030000020004" pitchFamily="2" charset="0"/>
                        </a:rPr>
                        <a:t>Ουγγαρία – Σλοβακία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a:solidFill>
                            <a:srgbClr val="8C8888"/>
                          </a:solidFill>
                          <a:latin typeface="Meta Pro Cond Medium" panose="02000606030000020004" pitchFamily="2" charset="0"/>
                        </a:rPr>
                        <a:t>Νέο τμήμα του αυτοκινητόδρομου M30 μεταξύ Ουγγαρίας και Σλοβακίας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περιφερειακού κέντρου του Miskolc στην Ουγγαρία έως τη συνοριακή πόλη Tornyosnémeti της Σλοβακίας.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60,0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840,9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12/2017 - 02/2022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66423">
                <a:tc>
                  <a:txBody>
                    <a:bodyPr/>
                    <a:lstStyle/>
                    <a:p>
                      <a:pPr algn="ctr" fontAlgn="ctr"/>
                      <a:r>
                        <a:rPr lang="el-GR" sz="1100" b="0" i="0" u="none" strike="noStrike">
                          <a:solidFill>
                            <a:srgbClr val="8C8888"/>
                          </a:solidFill>
                          <a:latin typeface="Meta Pro Cond Medium" panose="02000606030000020004" pitchFamily="2" charset="0"/>
                        </a:rPr>
                        <a:t>Ρουμανία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a:solidFill>
                            <a:srgbClr val="8C8888"/>
                          </a:solidFill>
                          <a:latin typeface="Meta Pro Cond Medium" panose="02000606030000020004" pitchFamily="2" charset="0"/>
                        </a:rPr>
                        <a:t>Νέος αυτοκινητόδρομος μέσω Τρανσυλβανίας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μεταξύ της πόλης </a:t>
                      </a:r>
                      <a:r>
                        <a:rPr lang="el-GR" sz="1100" b="0" i="0" u="none" strike="noStrike" dirty="0" err="1">
                          <a:solidFill>
                            <a:srgbClr val="8C8888"/>
                          </a:solidFill>
                          <a:latin typeface="Meta Pro Cond Medium" panose="02000606030000020004" pitchFamily="2" charset="0"/>
                        </a:rPr>
                        <a:t>Târgu</a:t>
                      </a:r>
                      <a:r>
                        <a:rPr lang="el-GR" sz="1100" b="0" i="0" u="none" strike="noStrike" dirty="0">
                          <a:solidFill>
                            <a:srgbClr val="8C8888"/>
                          </a:solidFill>
                          <a:latin typeface="Meta Pro Cond Medium" panose="02000606030000020004" pitchFamily="2" charset="0"/>
                        </a:rPr>
                        <a:t> </a:t>
                      </a:r>
                      <a:r>
                        <a:rPr lang="el-GR" sz="1100" b="0" i="0" u="none" strike="noStrike" dirty="0" err="1">
                          <a:solidFill>
                            <a:srgbClr val="8C8888"/>
                          </a:solidFill>
                          <a:latin typeface="Meta Pro Cond Medium" panose="02000606030000020004" pitchFamily="2" charset="0"/>
                        </a:rPr>
                        <a:t>Mureş</a:t>
                      </a:r>
                      <a:r>
                        <a:rPr lang="el-GR" sz="1100" b="0" i="0" u="none" strike="noStrike" dirty="0">
                          <a:solidFill>
                            <a:srgbClr val="8C8888"/>
                          </a:solidFill>
                          <a:latin typeface="Meta Pro Cond Medium" panose="02000606030000020004" pitchFamily="2" charset="0"/>
                        </a:rPr>
                        <a:t> και της πόλης </a:t>
                      </a:r>
                      <a:r>
                        <a:rPr lang="el-GR" sz="1100" b="0" i="0" u="none" strike="noStrike" dirty="0" err="1">
                          <a:solidFill>
                            <a:srgbClr val="8C8888"/>
                          </a:solidFill>
                          <a:latin typeface="Meta Pro Cond Medium" panose="02000606030000020004" pitchFamily="2" charset="0"/>
                        </a:rPr>
                        <a:t>Câmpia</a:t>
                      </a:r>
                      <a:r>
                        <a:rPr lang="el-GR" sz="1100" b="0" i="0" u="none" strike="noStrike" dirty="0">
                          <a:solidFill>
                            <a:srgbClr val="8C8888"/>
                          </a:solidFill>
                          <a:latin typeface="Meta Pro Cond Medium" panose="02000606030000020004" pitchFamily="2" charset="0"/>
                        </a:rPr>
                        <a:t> </a:t>
                      </a:r>
                      <a:r>
                        <a:rPr lang="el-GR" sz="1100" b="0" i="0" u="none" strike="noStrike" dirty="0" err="1">
                          <a:solidFill>
                            <a:srgbClr val="8C8888"/>
                          </a:solidFill>
                          <a:latin typeface="Meta Pro Cond Medium" panose="02000606030000020004" pitchFamily="2" charset="0"/>
                        </a:rPr>
                        <a:t>Turzii</a:t>
                      </a:r>
                      <a:endParaRPr lang="el-GR" sz="1100" b="0" i="0" u="none" strike="noStrike" dirty="0">
                        <a:solidFill>
                          <a:srgbClr val="8C8888"/>
                        </a:solidFill>
                        <a:latin typeface="Meta Pro Cond Medium" panose="02000606030000020004" pitchFamily="2"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51,8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397,1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05/2016 - 10/2019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0" name="TextBox 4"/>
          <p:cNvSpPr txBox="1"/>
          <p:nvPr/>
        </p:nvSpPr>
        <p:spPr>
          <a:xfrm>
            <a:off x="3520440" y="183793"/>
            <a:ext cx="7245253"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Ο μεγαλύτερος υπό υλοποίηση σε μήκος αυτοκινητόδρομος στην Ε.Ε. </a:t>
            </a:r>
            <a:endParaRPr lang="el-GR" dirty="0">
              <a:solidFill>
                <a:schemeClr val="tx1">
                  <a:lumMod val="85000"/>
                  <a:lumOff val="15000"/>
                </a:schemeClr>
              </a:solidFill>
              <a:latin typeface="Meta Pro Cond Black" panose="02000A06040000020004" pitchFamily="2" charset="0"/>
            </a:endParaRPr>
          </a:p>
        </p:txBody>
      </p:sp>
      <p:sp>
        <p:nvSpPr>
          <p:cNvPr id="11" name="Rectangle 3"/>
          <p:cNvSpPr/>
          <p:nvPr/>
        </p:nvSpPr>
        <p:spPr>
          <a:xfrm>
            <a:off x="3401060" y="1524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8808758" cy="707886"/>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θέση του Νέου Αυτοκινητοδρόμου Κρήτης στο Ευρωπαϊκό Νησιωτικό Περιβάλλον</a:t>
            </a:r>
          </a:p>
          <a:p>
            <a:endParaRPr lang="el-GR" sz="2000" dirty="0">
              <a:solidFill>
                <a:schemeClr val="tx1">
                  <a:lumMod val="85000"/>
                  <a:lumOff val="15000"/>
                </a:schemeClr>
              </a:solidFill>
              <a:latin typeface="Meta Pro Cond Black" panose="02000A06040000020004" pitchFamily="2" charset="0"/>
            </a:endParaRP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pic>
        <p:nvPicPr>
          <p:cNvPr id="3" name="Picture 2" descr="A picture containing text, gea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2304"/>
            <a:ext cx="8648700" cy="1280483"/>
          </a:xfrm>
          <a:prstGeom prst="rect">
            <a:avLst/>
          </a:prstGeom>
        </p:spPr>
      </p:pic>
      <p:grpSp>
        <p:nvGrpSpPr>
          <p:cNvPr id="16" name="Group 15"/>
          <p:cNvGrpSpPr/>
          <p:nvPr/>
        </p:nvGrpSpPr>
        <p:grpSpPr>
          <a:xfrm>
            <a:off x="933448" y="1897592"/>
            <a:ext cx="2305051" cy="2425636"/>
            <a:chOff x="933448" y="1942083"/>
            <a:chExt cx="2305051" cy="2425636"/>
          </a:xfrm>
        </p:grpSpPr>
        <p:pic>
          <p:nvPicPr>
            <p:cNvPr id="10" name="Picture 9"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296" y="1942083"/>
              <a:ext cx="911354" cy="941834"/>
            </a:xfrm>
            <a:prstGeom prst="rect">
              <a:avLst/>
            </a:prstGeom>
          </p:spPr>
        </p:pic>
        <p:sp>
          <p:nvSpPr>
            <p:cNvPr id="11" name="TextBox 10"/>
            <p:cNvSpPr txBox="1"/>
            <p:nvPr/>
          </p:nvSpPr>
          <p:spPr>
            <a:xfrm>
              <a:off x="1569646" y="2951946"/>
              <a:ext cx="1032655"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Σικελίας</a:t>
              </a:r>
              <a:endParaRPr lang="en-US" sz="2000"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933448" y="3352056"/>
              <a:ext cx="2305051" cy="1015663"/>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ενώ έχει τριπλάσια έκταση, </a:t>
              </a:r>
            </a:p>
            <a:p>
              <a:r>
                <a:rPr lang="el-GR" sz="1500" dirty="0">
                  <a:solidFill>
                    <a:srgbClr val="002060"/>
                  </a:solidFill>
                  <a:latin typeface="Meta Pro Cond Medium" panose="02000606030000020004" pitchFamily="2" charset="0"/>
                </a:rPr>
                <a:t>πολλαπλάσιο πληθυσμό </a:t>
              </a:r>
            </a:p>
            <a:p>
              <a:r>
                <a:rPr lang="el-GR" sz="1500" dirty="0">
                  <a:solidFill>
                    <a:srgbClr val="002060"/>
                  </a:solidFill>
                  <a:latin typeface="Meta Pro Cond Medium" panose="02000606030000020004" pitchFamily="2" charset="0"/>
                </a:rPr>
                <a:t>και αρκετά μεγάλα αστικά</a:t>
              </a:r>
            </a:p>
            <a:p>
              <a:r>
                <a:rPr lang="el-GR" sz="1500" dirty="0">
                  <a:solidFill>
                    <a:srgbClr val="002060"/>
                  </a:solidFill>
                  <a:latin typeface="Meta Pro Cond Medium" panose="02000606030000020004" pitchFamily="2" charset="0"/>
                </a:rPr>
                <a:t>κέντρο</a:t>
              </a:r>
              <a:endParaRPr lang="en-US" sz="1500" dirty="0">
                <a:solidFill>
                  <a:srgbClr val="002060"/>
                </a:solidFill>
                <a:latin typeface="Meta Pro Cond Medium" panose="02000606030000020004" pitchFamily="2" charset="0"/>
              </a:endParaRPr>
            </a:p>
          </p:txBody>
        </p:sp>
      </p:grpSp>
      <p:grpSp>
        <p:nvGrpSpPr>
          <p:cNvPr id="17" name="Group 16"/>
          <p:cNvGrpSpPr/>
          <p:nvPr/>
        </p:nvGrpSpPr>
        <p:grpSpPr>
          <a:xfrm>
            <a:off x="3623692" y="1897592"/>
            <a:ext cx="2305051" cy="1963971"/>
            <a:chOff x="933448" y="1942083"/>
            <a:chExt cx="2305051" cy="1963971"/>
          </a:xfrm>
        </p:grpSpPr>
        <p:pic>
          <p:nvPicPr>
            <p:cNvPr id="18" name="Picture 17"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296" y="1942083"/>
              <a:ext cx="911354" cy="941834"/>
            </a:xfrm>
            <a:prstGeom prst="rect">
              <a:avLst/>
            </a:prstGeom>
          </p:spPr>
        </p:pic>
        <p:sp>
          <p:nvSpPr>
            <p:cNvPr id="19" name="TextBox 18"/>
            <p:cNvSpPr txBox="1"/>
            <p:nvPr/>
          </p:nvSpPr>
          <p:spPr>
            <a:xfrm>
              <a:off x="1479878" y="2951946"/>
              <a:ext cx="1212191"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Σαρδηνίας</a:t>
              </a:r>
              <a:endParaRPr lang="en-US" sz="2000" dirty="0">
                <a:solidFill>
                  <a:schemeClr val="tx1">
                    <a:lumMod val="50000"/>
                    <a:lumOff val="50000"/>
                  </a:schemeClr>
                </a:solidFill>
                <a:latin typeface="Meta Pro Cond Black" panose="02000A06040000020004" pitchFamily="2" charset="0"/>
              </a:endParaRPr>
            </a:p>
          </p:txBody>
        </p:sp>
        <p:sp>
          <p:nvSpPr>
            <p:cNvPr id="20" name="TextBox 19"/>
            <p:cNvSpPr txBox="1"/>
            <p:nvPr/>
          </p:nvSpPr>
          <p:spPr>
            <a:xfrm>
              <a:off x="933448" y="3352056"/>
              <a:ext cx="2305051" cy="553998"/>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ενώ έχει περίπου τριπλάσια </a:t>
              </a:r>
            </a:p>
            <a:p>
              <a:r>
                <a:rPr lang="el-GR" sz="1500" dirty="0">
                  <a:solidFill>
                    <a:srgbClr val="002060"/>
                  </a:solidFill>
                  <a:latin typeface="Meta Pro Cond Medium" panose="02000606030000020004" pitchFamily="2" charset="0"/>
                </a:rPr>
                <a:t>έκταση και πληθυσμό</a:t>
              </a:r>
              <a:endParaRPr lang="en-US" sz="1500" dirty="0">
                <a:solidFill>
                  <a:srgbClr val="002060"/>
                </a:solidFill>
                <a:latin typeface="Meta Pro Cond Medium" panose="02000606030000020004" pitchFamily="2" charset="0"/>
              </a:endParaRPr>
            </a:p>
          </p:txBody>
        </p:sp>
      </p:grpSp>
      <p:grpSp>
        <p:nvGrpSpPr>
          <p:cNvPr id="21" name="Group 20"/>
          <p:cNvGrpSpPr/>
          <p:nvPr/>
        </p:nvGrpSpPr>
        <p:grpSpPr>
          <a:xfrm>
            <a:off x="6313936" y="1897592"/>
            <a:ext cx="2305051" cy="1963971"/>
            <a:chOff x="933448" y="1942083"/>
            <a:chExt cx="2305051" cy="1963971"/>
          </a:xfrm>
        </p:grpSpPr>
        <p:pic>
          <p:nvPicPr>
            <p:cNvPr id="22" name="Picture 21"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296" y="1942083"/>
              <a:ext cx="911354" cy="941834"/>
            </a:xfrm>
            <a:prstGeom prst="rect">
              <a:avLst/>
            </a:prstGeom>
          </p:spPr>
        </p:pic>
        <p:sp>
          <p:nvSpPr>
            <p:cNvPr id="23" name="TextBox 22"/>
            <p:cNvSpPr txBox="1"/>
            <p:nvPr/>
          </p:nvSpPr>
          <p:spPr>
            <a:xfrm>
              <a:off x="1526365" y="2951946"/>
              <a:ext cx="1119217"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Κορσικής</a:t>
              </a:r>
              <a:endParaRPr lang="en-US" sz="2000" dirty="0">
                <a:solidFill>
                  <a:schemeClr val="tx1">
                    <a:lumMod val="50000"/>
                    <a:lumOff val="50000"/>
                  </a:schemeClr>
                </a:solidFill>
                <a:latin typeface="Meta Pro Cond Black" panose="02000A06040000020004" pitchFamily="2" charset="0"/>
              </a:endParaRPr>
            </a:p>
          </p:txBody>
        </p:sp>
        <p:sp>
          <p:nvSpPr>
            <p:cNvPr id="24" name="TextBox 23"/>
            <p:cNvSpPr txBox="1"/>
            <p:nvPr/>
          </p:nvSpPr>
          <p:spPr>
            <a:xfrm>
              <a:off x="933448" y="3352056"/>
              <a:ext cx="2305051" cy="553998"/>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που έχει παρόμοια έκταση</a:t>
              </a:r>
            </a:p>
            <a:p>
              <a:r>
                <a:rPr lang="el-GR" sz="1500" dirty="0">
                  <a:solidFill>
                    <a:srgbClr val="002060"/>
                  </a:solidFill>
                  <a:latin typeface="Meta Pro Cond Medium" panose="02000606030000020004" pitchFamily="2" charset="0"/>
                </a:rPr>
                <a:t>και περίπου μισό πληθυσμό</a:t>
              </a:r>
              <a:endParaRPr lang="en-US" sz="1500" dirty="0">
                <a:solidFill>
                  <a:srgbClr val="002060"/>
                </a:solidFill>
                <a:latin typeface="Meta Pro Cond Medium" panose="02000606030000020004" pitchFamily="2" charset="0"/>
              </a:endParaRPr>
            </a:p>
          </p:txBody>
        </p:sp>
      </p:grpSp>
      <p:grpSp>
        <p:nvGrpSpPr>
          <p:cNvPr id="30" name="Group 29"/>
          <p:cNvGrpSpPr/>
          <p:nvPr/>
        </p:nvGrpSpPr>
        <p:grpSpPr>
          <a:xfrm>
            <a:off x="9004179" y="1897592"/>
            <a:ext cx="1968622" cy="1702658"/>
            <a:chOff x="9004179" y="2073535"/>
            <a:chExt cx="1968622" cy="1702658"/>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2813" y="2073535"/>
              <a:ext cx="911354" cy="911354"/>
            </a:xfrm>
            <a:prstGeom prst="rect">
              <a:avLst/>
            </a:prstGeom>
          </p:spPr>
        </p:pic>
        <p:sp>
          <p:nvSpPr>
            <p:cNvPr id="27" name="TextBox 26"/>
            <p:cNvSpPr txBox="1"/>
            <p:nvPr/>
          </p:nvSpPr>
          <p:spPr>
            <a:xfrm>
              <a:off x="9528268" y="3052918"/>
              <a:ext cx="920445"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Κύπρος</a:t>
              </a:r>
              <a:endParaRPr lang="en-US" sz="2000" dirty="0">
                <a:solidFill>
                  <a:schemeClr val="tx1">
                    <a:lumMod val="50000"/>
                    <a:lumOff val="50000"/>
                  </a:schemeClr>
                </a:solidFill>
                <a:latin typeface="Meta Pro Cond Black" panose="02000A06040000020004" pitchFamily="2" charset="0"/>
              </a:endParaRPr>
            </a:p>
          </p:txBody>
        </p:sp>
        <p:sp>
          <p:nvSpPr>
            <p:cNvPr id="28" name="TextBox 27"/>
            <p:cNvSpPr txBox="1"/>
            <p:nvPr/>
          </p:nvSpPr>
          <p:spPr>
            <a:xfrm>
              <a:off x="9004179" y="3453028"/>
              <a:ext cx="1968622" cy="323165"/>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σχετικά παρόμοια εικόνα</a:t>
              </a:r>
              <a:endParaRPr lang="en-US" sz="1500" dirty="0">
                <a:solidFill>
                  <a:srgbClr val="002060"/>
                </a:solidFill>
                <a:latin typeface="Meta Pro Cond Medium" panose="02000606030000020004" pitchFamily="2"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54451" cy="6858000"/>
          </a:xfrm>
          <a:prstGeom prst="rect">
            <a:avLst/>
          </a:prstGeom>
        </p:spPr>
      </p:pic>
      <p:pic>
        <p:nvPicPr>
          <p:cNvPr id="8" name="Picture 7"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9" name="TextBox 8"/>
          <p:cNvSpPr txBox="1"/>
          <p:nvPr/>
        </p:nvSpPr>
        <p:spPr>
          <a:xfrm>
            <a:off x="317500" y="4724400"/>
            <a:ext cx="2247900" cy="1323439"/>
          </a:xfrm>
          <a:prstGeom prst="rect">
            <a:avLst/>
          </a:prstGeom>
          <a:noFill/>
        </p:spPr>
        <p:txBody>
          <a:bodyPr wrap="square" rtlCol="0">
            <a:spAutoFit/>
          </a:bodyPr>
          <a:lstStyle/>
          <a:p>
            <a:r>
              <a:rPr lang="el-GR" sz="2000" dirty="0">
                <a:solidFill>
                  <a:schemeClr val="bg1"/>
                </a:solidFill>
                <a:latin typeface="Meta Pro Cond Black" panose="02000A06040000020004" pitchFamily="2" charset="0"/>
              </a:rPr>
              <a:t>Η θέση του ΒΟΑΚ στο Ευρωπαϊκό Νησιωτικό Περιβάλλον</a:t>
            </a:r>
          </a:p>
        </p:txBody>
      </p:sp>
      <p:graphicFrame>
        <p:nvGraphicFramePr>
          <p:cNvPr id="7" name="6 - Πίνακας"/>
          <p:cNvGraphicFramePr>
            <a:graphicFrameLocks noGrp="1"/>
          </p:cNvGraphicFramePr>
          <p:nvPr/>
        </p:nvGraphicFramePr>
        <p:xfrm>
          <a:off x="3355340" y="1018487"/>
          <a:ext cx="7856220" cy="4837065"/>
        </p:xfrm>
        <a:graphic>
          <a:graphicData uri="http://schemas.openxmlformats.org/drawingml/2006/table">
            <a:tbl>
              <a:tblPr/>
              <a:tblGrid>
                <a:gridCol w="2704554"/>
                <a:gridCol w="1222142"/>
                <a:gridCol w="1222142"/>
                <a:gridCol w="2707382"/>
              </a:tblGrid>
              <a:tr h="315959">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Νησιωτική Περιοχή</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Επιφάνεια (χλμ</a:t>
                      </a:r>
                      <a:r>
                        <a:rPr lang="el-GR" sz="1100" b="1" i="0" u="none" strike="noStrike" baseline="30000" dirty="0">
                          <a:solidFill>
                            <a:schemeClr val="tx1">
                              <a:lumMod val="75000"/>
                              <a:lumOff val="25000"/>
                            </a:schemeClr>
                          </a:solidFill>
                          <a:latin typeface="Meta Pro Cond Medium" panose="02000606030000020004" pitchFamily="2" charset="0"/>
                        </a:rPr>
                        <a:t>2</a:t>
                      </a:r>
                      <a:r>
                        <a:rPr lang="el-GR" sz="1100" b="1" i="0" u="none" strike="noStrike" dirty="0">
                          <a:solidFill>
                            <a:schemeClr val="tx1">
                              <a:lumMod val="75000"/>
                              <a:lumOff val="25000"/>
                            </a:schemeClr>
                          </a:solidFill>
                          <a:latin typeface="Meta Pro Cond Medium" panose="02000606030000020004" pitchFamily="2"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Πληθυσμός (προσέγγιση)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Μήκος βασικών οδικών αξόνων</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r>
              <a:tr h="445496">
                <a:tc>
                  <a:txBody>
                    <a:bodyPr/>
                    <a:lstStyle/>
                    <a:p>
                      <a:pPr algn="ctr" rtl="0" fontAlgn="ctr"/>
                      <a:r>
                        <a:rPr lang="el-GR" sz="1100" b="1" i="0" u="none" strike="noStrike" dirty="0">
                          <a:solidFill>
                            <a:schemeClr val="bg1"/>
                          </a:solidFill>
                          <a:latin typeface="Meta Pro Cond Medium" panose="02000606030000020004" pitchFamily="2" charset="0"/>
                        </a:rPr>
                        <a:t>Κρήτη</a:t>
                      </a:r>
                    </a:p>
                    <a:p>
                      <a:pPr algn="ctr" rtl="0" fontAlgn="ctr"/>
                      <a:r>
                        <a:rPr lang="el-GR" sz="1100" b="1" i="0" u="none" strike="noStrike" dirty="0">
                          <a:solidFill>
                            <a:schemeClr val="bg1"/>
                          </a:solidFill>
                          <a:latin typeface="Meta Pro Cond Medium" panose="02000606030000020004" pitchFamily="2" charset="0"/>
                        </a:rPr>
                        <a:t>(ΑΕΠ: ~ 8 δις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rtl="0" fontAlgn="ctr"/>
                      <a:r>
                        <a:rPr lang="el-GR" sz="1100" b="0" i="0" u="none" strike="noStrike">
                          <a:solidFill>
                            <a:schemeClr val="bg1"/>
                          </a:solidFill>
                          <a:latin typeface="Meta Pro Cond Medium" panose="02000606030000020004" pitchFamily="2" charset="0"/>
                        </a:rPr>
                        <a:t>8.450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rtl="0" fontAlgn="ctr"/>
                      <a:r>
                        <a:rPr lang="el-GR" sz="1100" b="0" i="0" u="none" strike="noStrike">
                          <a:solidFill>
                            <a:schemeClr val="bg1"/>
                          </a:solidFill>
                          <a:latin typeface="Meta Pro Cond Medium" panose="02000606030000020004" pitchFamily="2" charset="0"/>
                        </a:rPr>
                        <a:t>625.000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l" rtl="0" fontAlgn="ctr"/>
                      <a:r>
                        <a:rPr lang="el-GR" sz="1100" b="0" i="0" u="none" strike="noStrike" dirty="0">
                          <a:solidFill>
                            <a:schemeClr val="bg1"/>
                          </a:solidFill>
                          <a:latin typeface="Meta Pro Cond Medium" panose="02000606030000020004" pitchFamily="2" charset="0"/>
                        </a:rPr>
                        <a:t>Β.Ο.Α.Κ (</a:t>
                      </a:r>
                      <a:r>
                        <a:rPr lang="en-US" sz="1100" b="0" i="0" u="none" strike="noStrike" dirty="0">
                          <a:solidFill>
                            <a:schemeClr val="bg1"/>
                          </a:solidFill>
                          <a:latin typeface="Meta Pro Cond Medium" panose="02000606030000020004" pitchFamily="2" charset="0"/>
                        </a:rPr>
                        <a:t>294</a:t>
                      </a:r>
                      <a:r>
                        <a:rPr lang="el-GR" sz="1100" b="0" i="0" u="none" strike="noStrike" dirty="0">
                          <a:solidFill>
                            <a:schemeClr val="bg1"/>
                          </a:solidFill>
                          <a:latin typeface="Meta Pro Cond Medium" panose="02000606030000020004" pitchFamily="2" charset="0"/>
                        </a:rPr>
                        <a:t> χλμ., τετράιχνη διατομή με 2 λωρίδες &amp; ΛΕΑ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r>
              <a:tr h="1315768">
                <a:tc>
                  <a:txBody>
                    <a:bodyPr/>
                    <a:lstStyle/>
                    <a:p>
                      <a:pPr algn="ctr" rtl="0" fontAlgn="ctr"/>
                      <a:r>
                        <a:rPr lang="el-GR" sz="1100" b="1" i="0" u="none" strike="noStrike" dirty="0">
                          <a:solidFill>
                            <a:srgbClr val="8C8888"/>
                          </a:solidFill>
                          <a:latin typeface="Meta Pro Cond Medium" panose="02000606030000020004" pitchFamily="2" charset="0"/>
                        </a:rPr>
                        <a:t>Σικελία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25.711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4.970.000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A19 Palermo-Catania (199 χλμ, 2 λωρίδες ανά κατεύθυνση)</a:t>
                      </a:r>
                    </a:p>
                    <a:p>
                      <a:pPr algn="l" rtl="0" fontAlgn="ctr"/>
                      <a:r>
                        <a:rPr lang="el-GR" sz="1100" b="0" i="0" u="none" strike="noStrike" dirty="0">
                          <a:solidFill>
                            <a:srgbClr val="8C8888"/>
                          </a:solidFill>
                          <a:latin typeface="Meta Pro Cond Medium" panose="02000606030000020004" pitchFamily="2" charset="0"/>
                        </a:rPr>
                        <a:t>A20 Palermo-Messina (181 χλμ, 2 λωρίδες ανά κατεύθυνση)</a:t>
                      </a:r>
                    </a:p>
                    <a:p>
                      <a:pPr algn="l" rtl="0" fontAlgn="ctr"/>
                      <a:r>
                        <a:rPr lang="el-GR" sz="1100" b="0" i="0" u="none" strike="noStrike" dirty="0">
                          <a:solidFill>
                            <a:srgbClr val="8C8888"/>
                          </a:solidFill>
                          <a:latin typeface="Meta Pro Cond Medium" panose="02000606030000020004" pitchFamily="2" charset="0"/>
                        </a:rPr>
                        <a:t>A29 Palermo-Mazara del Vallo (119 χλμ, 2 λωρίδες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08199">
                <a:tc>
                  <a:txBody>
                    <a:bodyPr/>
                    <a:lstStyle/>
                    <a:p>
                      <a:pPr algn="ctr" rtl="0" fontAlgn="ctr"/>
                      <a:r>
                        <a:rPr lang="el-GR" sz="1100" b="1" i="0" u="none" strike="noStrike" dirty="0">
                          <a:solidFill>
                            <a:srgbClr val="8C8888"/>
                          </a:solidFill>
                          <a:latin typeface="Meta Pro Cond Medium" panose="02000606030000020004" pitchFamily="2" charset="0"/>
                        </a:rPr>
                        <a:t>Σαρδηνία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a:solidFill>
                            <a:srgbClr val="8C8888"/>
                          </a:solidFill>
                          <a:latin typeface="Meta Pro Cond Medium" panose="02000606030000020004" pitchFamily="2" charset="0"/>
                        </a:rPr>
                        <a:t>24.090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1.630.000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SS131 (229 χλμ, 2 λωρίδες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6127">
                <a:tc>
                  <a:txBody>
                    <a:bodyPr/>
                    <a:lstStyle/>
                    <a:p>
                      <a:pPr algn="ctr" rtl="0" fontAlgn="ctr"/>
                      <a:r>
                        <a:rPr lang="el-GR" sz="1100" b="1" i="0" u="none" strike="noStrike" dirty="0">
                          <a:solidFill>
                            <a:srgbClr val="8C8888"/>
                          </a:solidFill>
                          <a:latin typeface="Meta Pro Cond Medium" panose="02000606030000020004" pitchFamily="2" charset="0"/>
                        </a:rPr>
                        <a:t>Κορσική</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8.680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316.250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T10 (~120χλμ, 1 λωρίδα ανά κατεύθυνση)</a:t>
                      </a:r>
                    </a:p>
                    <a:p>
                      <a:pPr algn="l" rtl="0" fontAlgn="ctr"/>
                      <a:r>
                        <a:rPr lang="el-GR" sz="1100" b="0" i="0" u="none" strike="noStrike" dirty="0">
                          <a:solidFill>
                            <a:srgbClr val="8C8888"/>
                          </a:solidFill>
                          <a:latin typeface="Meta Pro Cond Medium" panose="02000606030000020004" pitchFamily="2" charset="0"/>
                        </a:rPr>
                        <a:t>(δεν υπάρχουν αυτοκινητόδρομοι)</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43335">
                <a:tc>
                  <a:txBody>
                    <a:bodyPr/>
                    <a:lstStyle/>
                    <a:p>
                      <a:pPr algn="ctr" rtl="0" fontAlgn="ctr"/>
                      <a:r>
                        <a:rPr lang="el-GR" sz="1100" b="1" i="0" u="none" strike="noStrike" dirty="0">
                          <a:solidFill>
                            <a:srgbClr val="8C8888"/>
                          </a:solidFill>
                          <a:latin typeface="Meta Pro Cond Medium" panose="02000606030000020004" pitchFamily="2" charset="0"/>
                        </a:rPr>
                        <a:t>Κύπρος</a:t>
                      </a:r>
                    </a:p>
                    <a:p>
                      <a:pPr algn="ctr" rtl="0" fontAlgn="ctr"/>
                      <a:r>
                        <a:rPr lang="el-GR" sz="1100" b="1" i="0" u="none" strike="noStrike" dirty="0">
                          <a:solidFill>
                            <a:srgbClr val="8C8888"/>
                          </a:solidFill>
                          <a:latin typeface="Meta Pro Cond Medium" panose="02000606030000020004" pitchFamily="2" charset="0"/>
                        </a:rPr>
                        <a:t>(ΑΕΠ: ~ 19 δις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el-GR" sz="1100" b="0" i="0" u="none" strike="noStrike" dirty="0">
                          <a:solidFill>
                            <a:srgbClr val="8C8888"/>
                          </a:solidFill>
                          <a:latin typeface="Meta Pro Cond Medium" panose="02000606030000020004" pitchFamily="2" charset="0"/>
                        </a:rPr>
                        <a:t>9.251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el-GR" sz="1100" b="0" i="0" u="none" strike="noStrike" dirty="0">
                          <a:solidFill>
                            <a:srgbClr val="8C8888"/>
                          </a:solidFill>
                          <a:latin typeface="Meta Pro Cond Medium" panose="02000606030000020004" pitchFamily="2" charset="0"/>
                        </a:rPr>
                        <a:t>875.900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l-GR" sz="1100" b="0" i="0" u="none" strike="noStrike" dirty="0">
                          <a:solidFill>
                            <a:srgbClr val="8C8888"/>
                          </a:solidFill>
                          <a:latin typeface="Meta Pro Cond Medium" panose="02000606030000020004" pitchFamily="2" charset="0"/>
                        </a:rPr>
                        <a:t>~ 254 χλμ. (συνολικό δίκτυο σε εθνικό επίπεδο)</a:t>
                      </a:r>
                    </a:p>
                    <a:p>
                      <a:pPr algn="l" rtl="0" fontAlgn="ctr"/>
                      <a:r>
                        <a:rPr lang="el-GR" sz="1100" b="0" i="0" u="none" strike="noStrike" dirty="0">
                          <a:solidFill>
                            <a:srgbClr val="8C8888"/>
                          </a:solidFill>
                          <a:latin typeface="Meta Pro Cond Medium" panose="02000606030000020004" pitchFamily="2" charset="0"/>
                        </a:rPr>
                        <a:t>[Αυτοκινητόδρομοι Α1, Α2, Α3, Α4, Α5, Α6, Α9]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r>
              <a:tr h="843335">
                <a:tc>
                  <a:txBody>
                    <a:bodyPr/>
                    <a:lstStyle/>
                    <a:p>
                      <a:pPr algn="ctr" rtl="0" fontAlgn="ctr"/>
                      <a:r>
                        <a:rPr lang="el-GR" sz="1100" b="1" i="0" u="none" strike="noStrike" dirty="0">
                          <a:solidFill>
                            <a:srgbClr val="8C8888"/>
                          </a:solidFill>
                          <a:latin typeface="Meta Pro Cond Medium" panose="02000606030000020004" pitchFamily="2" charset="0"/>
                        </a:rPr>
                        <a:t>Μάλτα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316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416.000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2.254 χλμ. δρόμων, </a:t>
                      </a:r>
                    </a:p>
                    <a:p>
                      <a:pPr algn="l" rtl="0" fontAlgn="ctr"/>
                      <a:r>
                        <a:rPr lang="el-GR" sz="1100" b="0" i="0" u="none" strike="noStrike" dirty="0">
                          <a:solidFill>
                            <a:srgbClr val="8C8888"/>
                          </a:solidFill>
                          <a:latin typeface="Meta Pro Cond Medium" panose="02000606030000020004" pitchFamily="2" charset="0"/>
                        </a:rPr>
                        <a:t>1.972 χλμ. εκ των οποίων ασφαλτοστρωμένοι</a:t>
                      </a:r>
                    </a:p>
                    <a:p>
                      <a:pPr algn="l" rtl="0" fontAlgn="ctr"/>
                      <a:r>
                        <a:rPr lang="el-GR" sz="1100" b="0" i="0" u="none" strike="noStrike" dirty="0">
                          <a:solidFill>
                            <a:srgbClr val="8C8888"/>
                          </a:solidFill>
                          <a:latin typeface="Meta Pro Cond Medium" panose="02000606030000020004" pitchFamily="2" charset="0"/>
                        </a:rPr>
                        <a:t>Κύριος άξονας: </a:t>
                      </a:r>
                      <a:r>
                        <a:rPr lang="en-US" sz="1100" b="0" i="0" u="none" strike="noStrike" dirty="0">
                          <a:solidFill>
                            <a:srgbClr val="8C8888"/>
                          </a:solidFill>
                          <a:latin typeface="Meta Pro Cond Medium" panose="02000606030000020004" pitchFamily="2" charset="0"/>
                        </a:rPr>
                        <a:t>Route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0" name="TextBox 4"/>
          <p:cNvSpPr txBox="1"/>
          <p:nvPr/>
        </p:nvSpPr>
        <p:spPr>
          <a:xfrm>
            <a:off x="3520440" y="183793"/>
            <a:ext cx="853002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Κρήτη με τον ΒΟΑΚ προπορεύεται και αποκτά πλέον συγκριτικό πλεονέκτημα</a:t>
            </a:r>
            <a:endParaRPr lang="el-GR" dirty="0">
              <a:solidFill>
                <a:schemeClr val="tx1">
                  <a:lumMod val="85000"/>
                  <a:lumOff val="15000"/>
                </a:schemeClr>
              </a:solidFill>
              <a:latin typeface="Meta Pro Cond Black" panose="02000A06040000020004" pitchFamily="2" charset="0"/>
            </a:endParaRPr>
          </a:p>
        </p:txBody>
      </p:sp>
      <p:sp>
        <p:nvSpPr>
          <p:cNvPr id="11" name="Rectangle 3"/>
          <p:cNvSpPr/>
          <p:nvPr/>
        </p:nvSpPr>
        <p:spPr>
          <a:xfrm>
            <a:off x="3355340" y="17526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430" y="2283790"/>
            <a:ext cx="6623158" cy="2043026"/>
          </a:xfrm>
          <a:prstGeom prst="rect">
            <a:avLst/>
          </a:prstGeom>
        </p:spPr>
      </p:pic>
      <p:grpSp>
        <p:nvGrpSpPr>
          <p:cNvPr id="32" name="Group 31"/>
          <p:cNvGrpSpPr/>
          <p:nvPr/>
        </p:nvGrpSpPr>
        <p:grpSpPr>
          <a:xfrm>
            <a:off x="1058717"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33" name="Rectangle 32"/>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001784" y="203200"/>
            <a:ext cx="1859805"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Ταυτότητα έργου</a:t>
            </a:r>
          </a:p>
        </p:txBody>
      </p:sp>
      <p:sp>
        <p:nvSpPr>
          <p:cNvPr id="37" name="TextBox 36"/>
          <p:cNvSpPr txBox="1"/>
          <p:nvPr/>
        </p:nvSpPr>
        <p:spPr>
          <a:xfrm>
            <a:off x="1975279" y="520700"/>
            <a:ext cx="733566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διατρέχει 8 Δήμους της Περιφέρειας Κρήτης κατά μήκος της Βόρειας ανεπτυγμένης ακτής της Νήσου</a:t>
            </a:r>
            <a:endParaRPr lang="en-US" sz="1500" dirty="0">
              <a:solidFill>
                <a:srgbClr val="002060"/>
              </a:solidFill>
              <a:latin typeface="Meta Pro Cond Medium" panose="02000606030000020004" pitchFamily="2" charset="0"/>
            </a:endParaRPr>
          </a:p>
        </p:txBody>
      </p:sp>
      <p:pic>
        <p:nvPicPr>
          <p:cNvPr id="38" name="Picture 37" descr="Graphical user interface,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58717"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pic>
        <p:nvPicPr>
          <p:cNvPr id="14" name="Picture 13"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319866"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Α1. Κίσσαμος – Χανιά</a:t>
            </a:r>
          </a:p>
        </p:txBody>
      </p:sp>
      <p:sp>
        <p:nvSpPr>
          <p:cNvPr id="33" name="TextBox 32"/>
          <p:cNvSpPr txBox="1"/>
          <p:nvPr/>
        </p:nvSpPr>
        <p:spPr>
          <a:xfrm>
            <a:off x="1975279" y="520700"/>
            <a:ext cx="4876656" cy="553998"/>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θα εκτελεσθεί ως προαίρεση της Σύμβασης Παραχώρησης</a:t>
            </a:r>
          </a:p>
          <a:p>
            <a:r>
              <a:rPr lang="el-GR" sz="1500" dirty="0">
                <a:solidFill>
                  <a:srgbClr val="002060"/>
                </a:solidFill>
                <a:latin typeface="Meta Pro Cond Medium" panose="02000606030000020004" pitchFamily="2" charset="0"/>
              </a:rPr>
              <a:t>και ήδη έχει ξεκινήσει η ωρίμανση του έργου</a:t>
            </a:r>
          </a:p>
        </p:txBody>
      </p:sp>
      <p:grpSp>
        <p:nvGrpSpPr>
          <p:cNvPr id="16" name="Group 15"/>
          <p:cNvGrpSpPr/>
          <p:nvPr/>
        </p:nvGrpSpPr>
        <p:grpSpPr>
          <a:xfrm>
            <a:off x="3131429" y="1626022"/>
            <a:ext cx="5866504" cy="764542"/>
            <a:chOff x="3131429" y="1626022"/>
            <a:chExt cx="5866504" cy="764542"/>
          </a:xfrm>
        </p:grpSpPr>
        <p:pic>
          <p:nvPicPr>
            <p:cNvPr id="3" name="Picture 2"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82805" y="17631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82805" y="2004555"/>
              <a:ext cx="491512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 37,5 χλμ. με 2+2 λωρίδες, ΛΕΑ ανά κατεύθυνση, πλάτους 21,50 μ</a:t>
              </a:r>
              <a:endParaRPr lang="en-US" sz="1500" dirty="0">
                <a:solidFill>
                  <a:schemeClr val="bg1">
                    <a:lumMod val="65000"/>
                  </a:schemeClr>
                </a:solidFill>
                <a:latin typeface="Meta Pro Cond Medium" panose="02000606030000020004" pitchFamily="2" charset="0"/>
              </a:endParaRPr>
            </a:p>
          </p:txBody>
        </p:sp>
      </p:grpSp>
      <p:grpSp>
        <p:nvGrpSpPr>
          <p:cNvPr id="17" name="Group 16"/>
          <p:cNvGrpSpPr/>
          <p:nvPr/>
        </p:nvGrpSpPr>
        <p:grpSpPr>
          <a:xfrm>
            <a:off x="3133583" y="2851370"/>
            <a:ext cx="5827482" cy="814172"/>
            <a:chOff x="3133583" y="2901370"/>
            <a:chExt cx="5827482" cy="814172"/>
          </a:xfrm>
        </p:grpSpPr>
        <p:pic>
          <p:nvPicPr>
            <p:cNvPr id="6" name="Picture 5"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4878260"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 και σύνδεση Χανίων, Σούδας, </a:t>
              </a:r>
            </a:p>
            <a:p>
              <a:r>
                <a:rPr lang="el-GR" sz="1500" dirty="0">
                  <a:solidFill>
                    <a:schemeClr val="bg1">
                      <a:lumMod val="65000"/>
                    </a:schemeClr>
                  </a:solidFill>
                  <a:latin typeface="Meta Pro Cond Medium" panose="02000606030000020004" pitchFamily="2" charset="0"/>
                </a:rPr>
                <a:t>λιμένα Κισάμου</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4126348"/>
            <a:ext cx="2875301" cy="764542"/>
            <a:chOff x="3131429" y="4176718"/>
            <a:chExt cx="2875301" cy="764542"/>
          </a:xfrm>
        </p:grpSpPr>
        <p:pic>
          <p:nvPicPr>
            <p:cNvPr id="8" name="Picture 7"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4339"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180 εκ. €</a:t>
              </a:r>
              <a:endParaRPr lang="en-US" sz="1500" dirty="0">
                <a:solidFill>
                  <a:schemeClr val="bg1">
                    <a:lumMod val="65000"/>
                  </a:schemeClr>
                </a:solidFill>
                <a:latin typeface="Meta Pro Cond Medium" panose="02000606030000020004" pitchFamily="2" charset="0"/>
              </a:endParaRPr>
            </a:p>
          </p:txBody>
        </p:sp>
      </p:grpSp>
      <p:grpSp>
        <p:nvGrpSpPr>
          <p:cNvPr id="45" name="Group 44"/>
          <p:cNvGrpSpPr/>
          <p:nvPr/>
        </p:nvGrpSpPr>
        <p:grpSpPr>
          <a:xfrm>
            <a:off x="3131429" y="5351697"/>
            <a:ext cx="2801562" cy="764542"/>
            <a:chOff x="3131429" y="5351697"/>
            <a:chExt cx="2801562" cy="764542"/>
          </a:xfrm>
        </p:grpSpPr>
        <p:pic>
          <p:nvPicPr>
            <p:cNvPr id="10" name="Picture 9" descr="Icon&#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82805" y="5492585"/>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82805" y="5733968"/>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58333E-6 0 L 0.88334 0 " pathEditMode="relative" rAng="0" ptsTypes="AA">
                                      <p:cBhvr>
                                        <p:cTn id="6" dur="1200" fill="hold"/>
                                        <p:tgtEl>
                                          <p:spTgt spid="32"/>
                                        </p:tgtEl>
                                        <p:attrNameLst>
                                          <p:attrName>ppt_x</p:attrName>
                                          <p:attrName>ppt_y</p:attrName>
                                        </p:attrNameLst>
                                      </p:cBhvr>
                                      <p:rCtr x="44167" y="0"/>
                                    </p:animMotion>
                                  </p:childTnLst>
                                </p:cTn>
                              </p:par>
                              <p:par>
                                <p:cTn id="7" presetID="10" presetClass="entr" presetSubtype="0" fill="hold" grpId="0" nodeType="withEffect">
                                  <p:stCondLst>
                                    <p:cond delay="90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500"/>
                                        <p:tgtEl>
                                          <p:spTgt spid="33"/>
                                        </p:tgtEl>
                                      </p:cBhvr>
                                    </p:animEffect>
                                  </p:childTnLst>
                                </p:cTn>
                              </p:par>
                              <p:par>
                                <p:cTn id="10" presetID="10" presetClass="entr" presetSubtype="0" fill="hold" grpId="0" nodeType="withEffect">
                                  <p:stCondLst>
                                    <p:cond delay="9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9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64687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Α2. Χανιά – Χερσόνησος </a:t>
            </a:r>
          </a:p>
        </p:txBody>
      </p:sp>
      <p:sp>
        <p:nvSpPr>
          <p:cNvPr id="33" name="TextBox 32"/>
          <p:cNvSpPr txBox="1"/>
          <p:nvPr/>
        </p:nvSpPr>
        <p:spPr>
          <a:xfrm>
            <a:off x="1975279" y="520700"/>
            <a:ext cx="4204997"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θα εκτελεσθεί με το σύστημα της  Παραχώρησης</a:t>
            </a:r>
          </a:p>
        </p:txBody>
      </p:sp>
      <p:grpSp>
        <p:nvGrpSpPr>
          <p:cNvPr id="16" name="Group 15"/>
          <p:cNvGrpSpPr/>
          <p:nvPr/>
        </p:nvGrpSpPr>
        <p:grpSpPr>
          <a:xfrm>
            <a:off x="3131429" y="1624272"/>
            <a:ext cx="7260897" cy="795381"/>
            <a:chOff x="3131429" y="1624272"/>
            <a:chExt cx="7260897"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6314549"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157,5 χλμ., από τα οποία έχουν κατασκευαστεί τα 51 χλμ., και παράπλευρου / κάθετου </a:t>
              </a:r>
            </a:p>
            <a:p>
              <a:r>
                <a:rPr lang="el-GR" sz="1500" dirty="0">
                  <a:solidFill>
                    <a:schemeClr val="bg1">
                      <a:lumMod val="65000"/>
                    </a:schemeClr>
                  </a:solidFill>
                  <a:latin typeface="Meta Pro Cond Medium" panose="02000606030000020004" pitchFamily="2" charset="0"/>
                </a:rPr>
                <a:t>δικτύου περίπου 150 χλμ. με 2+2 λωρίδες, ΛΕΑ ανά κατεύθυνση, πλάτους 21,50 μ</a:t>
              </a:r>
              <a:endParaRPr lang="en-US" sz="1500" dirty="0">
                <a:solidFill>
                  <a:schemeClr val="bg1">
                    <a:lumMod val="65000"/>
                  </a:schemeClr>
                </a:solidFill>
                <a:latin typeface="Meta Pro Cond Medium" panose="02000606030000020004" pitchFamily="2" charset="0"/>
              </a:endParaRPr>
            </a:p>
          </p:txBody>
        </p:sp>
      </p:grpSp>
      <p:grpSp>
        <p:nvGrpSpPr>
          <p:cNvPr id="17" name="Group 16"/>
          <p:cNvGrpSpPr/>
          <p:nvPr/>
        </p:nvGrpSpPr>
        <p:grpSpPr>
          <a:xfrm>
            <a:off x="3133583" y="4060351"/>
            <a:ext cx="8077520" cy="764542"/>
            <a:chOff x="3133583" y="2901370"/>
            <a:chExt cx="8077520"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712829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 και  σύνδεση των Αεροδρομίων Χανίων και Ηρακλείου</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5294980"/>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954107"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1,32 δισ. €</a:t>
              </a:r>
              <a:endParaRPr lang="en-US" sz="1500" dirty="0">
                <a:solidFill>
                  <a:schemeClr val="bg1">
                    <a:lumMod val="65000"/>
                  </a:schemeClr>
                </a:solidFill>
                <a:latin typeface="Meta Pro Cond Medium" panose="02000606030000020004" pitchFamily="2" charset="0"/>
              </a:endParaRPr>
            </a:p>
          </p:txBody>
        </p:sp>
      </p:grpSp>
      <p:grpSp>
        <p:nvGrpSpPr>
          <p:cNvPr id="45" name="Group 44"/>
          <p:cNvGrpSpPr/>
          <p:nvPr/>
        </p:nvGrpSpPr>
        <p:grpSpPr>
          <a:xfrm>
            <a:off x="6856885" y="5351697"/>
            <a:ext cx="2801190" cy="795381"/>
            <a:chOff x="3131429" y="5351697"/>
            <a:chExt cx="2801190" cy="795381"/>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82433" y="5351697"/>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82433" y="5593080"/>
              <a:ext cx="1531188"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ΕΣΠΑ 2021 – 2027</a:t>
              </a:r>
            </a:p>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grpSp>
        <p:nvGrpSpPr>
          <p:cNvPr id="7" name="Group 6"/>
          <p:cNvGrpSpPr/>
          <p:nvPr/>
        </p:nvGrpSpPr>
        <p:grpSpPr>
          <a:xfrm>
            <a:off x="3126518" y="2741082"/>
            <a:ext cx="7383008" cy="1257046"/>
            <a:chOff x="3126518" y="2741082"/>
            <a:chExt cx="7383008" cy="1257046"/>
          </a:xfrm>
        </p:grpSpPr>
        <p:pic>
          <p:nvPicPr>
            <p:cNvPr id="4" name="Picture 3" descr="Icon&#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6518" y="2743184"/>
              <a:ext cx="766696" cy="764542"/>
            </a:xfrm>
            <a:prstGeom prst="rect">
              <a:avLst/>
            </a:prstGeom>
          </p:spPr>
        </p:pic>
        <p:sp>
          <p:nvSpPr>
            <p:cNvPr id="46" name="TextBox 45"/>
            <p:cNvSpPr txBox="1"/>
            <p:nvPr/>
          </p:nvSpPr>
          <p:spPr>
            <a:xfrm>
              <a:off x="4065133" y="2741082"/>
              <a:ext cx="1361270"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Τεχνικά έργα</a:t>
              </a:r>
              <a:endParaRPr lang="en-US" dirty="0">
                <a:solidFill>
                  <a:schemeClr val="tx1">
                    <a:lumMod val="50000"/>
                    <a:lumOff val="50000"/>
                  </a:schemeClr>
                </a:solidFill>
                <a:latin typeface="Meta Pro Cond Black" panose="02000A06040000020004" pitchFamily="2" charset="0"/>
              </a:endParaRPr>
            </a:p>
          </p:txBody>
        </p:sp>
        <p:sp>
          <p:nvSpPr>
            <p:cNvPr id="47" name="TextBox 46"/>
            <p:cNvSpPr txBox="1"/>
            <p:nvPr/>
          </p:nvSpPr>
          <p:spPr>
            <a:xfrm>
              <a:off x="4065133" y="2982465"/>
              <a:ext cx="6444393" cy="1015663"/>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26 Σήραγγες μονού κλάδου συνολικού μήκους ~ 34 χλμ.</a:t>
              </a:r>
            </a:p>
            <a:p>
              <a:r>
                <a:rPr lang="el-GR" sz="1500" dirty="0">
                  <a:solidFill>
                    <a:schemeClr val="bg1">
                      <a:lumMod val="65000"/>
                    </a:schemeClr>
                  </a:solidFill>
                  <a:latin typeface="Meta Pro Cond Medium" panose="02000606030000020004" pitchFamily="2" charset="0"/>
                </a:rPr>
                <a:t>10,80 χλμ. νέες γέφυρες, 23 εκ των οποίων υπερβαίνουν τα 100 μέτρα μήκος</a:t>
              </a:r>
            </a:p>
            <a:p>
              <a:r>
                <a:rPr lang="el-GR" sz="1500" dirty="0">
                  <a:solidFill>
                    <a:schemeClr val="bg1">
                      <a:lumMod val="65000"/>
                    </a:schemeClr>
                  </a:solidFill>
                  <a:latin typeface="Meta Pro Cond Medium" panose="02000606030000020004" pitchFamily="2" charset="0"/>
                </a:rPr>
                <a:t>20 νέοι ανισόπεδοι κόμβοι και αναβάθμιση των υπαρχόντων 18 ανισόπεδων κόμβων στις</a:t>
              </a:r>
            </a:p>
            <a:p>
              <a:r>
                <a:rPr lang="el-GR" sz="1500" dirty="0">
                  <a:solidFill>
                    <a:schemeClr val="bg1">
                      <a:lumMod val="65000"/>
                    </a:schemeClr>
                  </a:solidFill>
                  <a:latin typeface="Meta Pro Cond Medium" panose="02000606030000020004" pitchFamily="2" charset="0"/>
                </a:rPr>
                <a:t>Παρακάμψεις Χανίων, Ρεθύμνου, Ηρακλείου</a:t>
              </a:r>
              <a:endParaRPr lang="en-US" sz="1500" dirty="0">
                <a:solidFill>
                  <a:schemeClr val="bg1">
                    <a:lumMod val="65000"/>
                  </a:schemeClr>
                </a:solidFill>
                <a:latin typeface="Meta Pro Cond Medium" panose="02000606030000020004" pitchFamily="2" charset="0"/>
              </a:endParaRPr>
            </a:p>
          </p:txBody>
        </p:sp>
      </p:grpSp>
      <p:pic>
        <p:nvPicPr>
          <p:cNvPr id="48" name="Picture 47" descr="Graphical user interface, text&#10;&#10;Description automatically generate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25E-6 0 L 0.8776 -0.00255 " pathEditMode="relative" rAng="0" ptsTypes="AA">
                                      <p:cBhvr>
                                        <p:cTn id="6" dur="2000" fill="hold"/>
                                        <p:tgtEl>
                                          <p:spTgt spid="31"/>
                                        </p:tgtEl>
                                        <p:attrNameLst>
                                          <p:attrName>ppt_x</p:attrName>
                                          <p:attrName>ppt_y</p:attrName>
                                        </p:attrNameLst>
                                      </p:cBhvr>
                                      <p:rCtr x="43880" y="-13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1163</Words>
  <Application>Microsoft Office PowerPoint</Application>
  <PresentationFormat>Προσαρμογή</PresentationFormat>
  <Paragraphs>227</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Karkaletsos</dc:creator>
  <cp:lastModifiedBy>USER</cp:lastModifiedBy>
  <cp:revision>132</cp:revision>
  <dcterms:created xsi:type="dcterms:W3CDTF">2021-03-08T10:38:00Z</dcterms:created>
  <dcterms:modified xsi:type="dcterms:W3CDTF">2021-05-29T19:08:02Z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2057-11.2.0.10114</vt:lpwstr>
  </property>
</Properties>
</file>